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287" r:id="rId2"/>
    <p:sldId id="1018" r:id="rId3"/>
    <p:sldId id="1062" r:id="rId4"/>
    <p:sldId id="1020" r:id="rId5"/>
    <p:sldId id="386" r:id="rId6"/>
    <p:sldId id="1010" r:id="rId7"/>
    <p:sldId id="1047" r:id="rId8"/>
    <p:sldId id="1066" r:id="rId9"/>
    <p:sldId id="1067" r:id="rId10"/>
    <p:sldId id="1068" r:id="rId11"/>
    <p:sldId id="1065" r:id="rId12"/>
    <p:sldId id="1054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95" autoAdjust="0"/>
  </p:normalViewPr>
  <p:slideViewPr>
    <p:cSldViewPr snapToGrid="0">
      <p:cViewPr varScale="1">
        <p:scale>
          <a:sx n="91" d="100"/>
          <a:sy n="91" d="100"/>
        </p:scale>
        <p:origin x="108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62D82-AA94-4194-9D7D-8A2027DA277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8A6D8-B634-465F-ACDA-FD7B243782B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Workforce development</a:t>
          </a:r>
        </a:p>
      </dgm:t>
    </dgm:pt>
    <dgm:pt modelId="{D4906E14-410F-46DF-A1A8-FBE76C02B8FB}" type="parTrans" cxnId="{60A54EDB-1AA6-4D6E-8067-158D4118C2B9}">
      <dgm:prSet/>
      <dgm:spPr/>
      <dgm:t>
        <a:bodyPr/>
        <a:lstStyle/>
        <a:p>
          <a:endParaRPr lang="en-US"/>
        </a:p>
      </dgm:t>
    </dgm:pt>
    <dgm:pt modelId="{E7840194-4563-4AEC-A7C7-566598071177}" type="sibTrans" cxnId="{60A54EDB-1AA6-4D6E-8067-158D4118C2B9}">
      <dgm:prSet/>
      <dgm:spPr/>
      <dgm:t>
        <a:bodyPr/>
        <a:lstStyle/>
        <a:p>
          <a:endParaRPr lang="en-US"/>
        </a:p>
      </dgm:t>
    </dgm:pt>
    <dgm:pt modelId="{4602CBF4-315F-467B-8F72-D4986E0E2D65}">
      <dgm:prSet phldrT="[Text]" phldr="1"/>
      <dgm:spPr/>
      <dgm:t>
        <a:bodyPr/>
        <a:lstStyle/>
        <a:p>
          <a:endParaRPr lang="en-US"/>
        </a:p>
      </dgm:t>
    </dgm:pt>
    <dgm:pt modelId="{319430E8-FD1F-4D43-9DEC-5E27A677C696}" type="parTrans" cxnId="{2FA18FB7-FF6C-4F7E-B73B-759709B22C93}">
      <dgm:prSet/>
      <dgm:spPr/>
      <dgm:t>
        <a:bodyPr/>
        <a:lstStyle/>
        <a:p>
          <a:endParaRPr lang="en-US"/>
        </a:p>
      </dgm:t>
    </dgm:pt>
    <dgm:pt modelId="{2233660E-F75A-484C-B9A7-DF151658B415}" type="sibTrans" cxnId="{2FA18FB7-FF6C-4F7E-B73B-759709B22C93}">
      <dgm:prSet/>
      <dgm:spPr/>
      <dgm:t>
        <a:bodyPr/>
        <a:lstStyle/>
        <a:p>
          <a:endParaRPr lang="en-US"/>
        </a:p>
      </dgm:t>
    </dgm:pt>
    <dgm:pt modelId="{E267D0AE-5B35-4C16-9D25-DC86673297F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Real world experiences </a:t>
          </a:r>
        </a:p>
      </dgm:t>
    </dgm:pt>
    <dgm:pt modelId="{10B0F3C7-7BD7-4741-B38F-637ED39078FE}" type="parTrans" cxnId="{7B2EBEAA-A55C-4E6E-A5A6-326E4BB4A8E5}">
      <dgm:prSet/>
      <dgm:spPr/>
      <dgm:t>
        <a:bodyPr/>
        <a:lstStyle/>
        <a:p>
          <a:endParaRPr lang="en-US"/>
        </a:p>
      </dgm:t>
    </dgm:pt>
    <dgm:pt modelId="{8E2D9DF3-0A4E-4C2B-B4E4-96CF132E4EDD}" type="sibTrans" cxnId="{7B2EBEAA-A55C-4E6E-A5A6-326E4BB4A8E5}">
      <dgm:prSet/>
      <dgm:spPr/>
      <dgm:t>
        <a:bodyPr/>
        <a:lstStyle/>
        <a:p>
          <a:endParaRPr lang="en-US" dirty="0"/>
        </a:p>
      </dgm:t>
    </dgm:pt>
    <dgm:pt modelId="{BB2BC011-F326-4DBC-9307-72A4CE27AF83}">
      <dgm:prSet phldrT="[Text]" phldr="1"/>
      <dgm:spPr/>
      <dgm:t>
        <a:bodyPr/>
        <a:lstStyle/>
        <a:p>
          <a:endParaRPr lang="en-US" dirty="0"/>
        </a:p>
      </dgm:t>
    </dgm:pt>
    <dgm:pt modelId="{427B01A1-5563-43AB-9FAB-0FC258319C8A}" type="parTrans" cxnId="{16D94D9D-D323-469C-AE6C-373B18E52930}">
      <dgm:prSet/>
      <dgm:spPr/>
      <dgm:t>
        <a:bodyPr/>
        <a:lstStyle/>
        <a:p>
          <a:endParaRPr lang="en-US"/>
        </a:p>
      </dgm:t>
    </dgm:pt>
    <dgm:pt modelId="{49835ACB-C659-4608-A930-4B4AE954C760}" type="sibTrans" cxnId="{16D94D9D-D323-469C-AE6C-373B18E52930}">
      <dgm:prSet/>
      <dgm:spPr/>
      <dgm:t>
        <a:bodyPr/>
        <a:lstStyle/>
        <a:p>
          <a:endParaRPr lang="en-US"/>
        </a:p>
      </dgm:t>
    </dgm:pt>
    <dgm:pt modelId="{353D82FF-FAC5-47AA-BC22-014ECF7101B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Authentic audiences</a:t>
          </a:r>
        </a:p>
      </dgm:t>
    </dgm:pt>
    <dgm:pt modelId="{5D258BA4-08CB-4958-B0E9-9C2D4BD9989C}" type="parTrans" cxnId="{7DD1C81A-3711-47D6-8588-A3836C3A20CF}">
      <dgm:prSet/>
      <dgm:spPr/>
      <dgm:t>
        <a:bodyPr/>
        <a:lstStyle/>
        <a:p>
          <a:endParaRPr lang="en-US"/>
        </a:p>
      </dgm:t>
    </dgm:pt>
    <dgm:pt modelId="{EA4EDEE6-47BB-4770-A3DF-7801BC877F40}" type="sibTrans" cxnId="{7DD1C81A-3711-47D6-8588-A3836C3A20CF}">
      <dgm:prSet/>
      <dgm:spPr/>
      <dgm:t>
        <a:bodyPr/>
        <a:lstStyle/>
        <a:p>
          <a:endParaRPr lang="en-US"/>
        </a:p>
      </dgm:t>
    </dgm:pt>
    <dgm:pt modelId="{EF993C83-163E-4C04-98F1-93883A42284E}">
      <dgm:prSet phldrT="[Text]" phldr="1"/>
      <dgm:spPr/>
      <dgm:t>
        <a:bodyPr/>
        <a:lstStyle/>
        <a:p>
          <a:endParaRPr lang="en-US" dirty="0"/>
        </a:p>
      </dgm:t>
    </dgm:pt>
    <dgm:pt modelId="{C5B7FD52-4D46-49BE-A677-2641F49E531D}" type="parTrans" cxnId="{9133103D-6572-4A1C-A56B-9E2B4F40236A}">
      <dgm:prSet/>
      <dgm:spPr/>
      <dgm:t>
        <a:bodyPr/>
        <a:lstStyle/>
        <a:p>
          <a:endParaRPr lang="en-US"/>
        </a:p>
      </dgm:t>
    </dgm:pt>
    <dgm:pt modelId="{DD4439F2-C27F-4CD8-BA13-FB876289C8DF}" type="sibTrans" cxnId="{9133103D-6572-4A1C-A56B-9E2B4F40236A}">
      <dgm:prSet/>
      <dgm:spPr/>
      <dgm:t>
        <a:bodyPr/>
        <a:lstStyle/>
        <a:p>
          <a:endParaRPr lang="en-US"/>
        </a:p>
      </dgm:t>
    </dgm:pt>
    <dgm:pt modelId="{8F47B3C6-D7E8-4A4D-83F4-C19A4320065D}" type="pres">
      <dgm:prSet presAssocID="{82C62D82-AA94-4194-9D7D-8A2027DA2775}" presName="root" presStyleCnt="0">
        <dgm:presLayoutVars>
          <dgm:dir/>
          <dgm:resizeHandles val="exact"/>
        </dgm:presLayoutVars>
      </dgm:prSet>
      <dgm:spPr/>
    </dgm:pt>
    <dgm:pt modelId="{0FCAF327-39F7-4CAC-93ED-5CDE28622FC8}" type="pres">
      <dgm:prSet presAssocID="{9E08A6D8-B634-465F-ACDA-FD7B243782BF}" presName="compNode" presStyleCnt="0"/>
      <dgm:spPr/>
    </dgm:pt>
    <dgm:pt modelId="{BD86693B-9416-4A8E-98EB-D49142D94626}" type="pres">
      <dgm:prSet presAssocID="{9E08A6D8-B634-465F-ACDA-FD7B243782BF}" presName="iconBgRect" presStyleLbl="bgShp" presStyleIdx="0" presStyleCnt="3"/>
      <dgm:spPr/>
    </dgm:pt>
    <dgm:pt modelId="{35A0D469-A210-41BE-909A-9AE3AACCFD67}" type="pres">
      <dgm:prSet presAssocID="{9E08A6D8-B634-465F-ACDA-FD7B243782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3353952-E2AD-4A16-8499-7B9EF61D6F3D}" type="pres">
      <dgm:prSet presAssocID="{9E08A6D8-B634-465F-ACDA-FD7B243782BF}" presName="spaceRect" presStyleCnt="0"/>
      <dgm:spPr/>
    </dgm:pt>
    <dgm:pt modelId="{3224DE9D-EFEE-4098-BE2A-4512E91CF5B1}" type="pres">
      <dgm:prSet presAssocID="{9E08A6D8-B634-465F-ACDA-FD7B243782BF}" presName="textRect" presStyleLbl="revTx" presStyleIdx="0" presStyleCnt="3">
        <dgm:presLayoutVars>
          <dgm:chMax val="1"/>
          <dgm:chPref val="1"/>
        </dgm:presLayoutVars>
      </dgm:prSet>
      <dgm:spPr/>
    </dgm:pt>
    <dgm:pt modelId="{7DFB79C7-1D13-4ED4-B1B5-5CE18C6391CB}" type="pres">
      <dgm:prSet presAssocID="{E7840194-4563-4AEC-A7C7-566598071177}" presName="sibTrans" presStyleCnt="0"/>
      <dgm:spPr/>
    </dgm:pt>
    <dgm:pt modelId="{39ED181E-B84E-4DAA-80FA-C869FDF7FDAD}" type="pres">
      <dgm:prSet presAssocID="{E267D0AE-5B35-4C16-9D25-DC86673297F8}" presName="compNode" presStyleCnt="0"/>
      <dgm:spPr/>
    </dgm:pt>
    <dgm:pt modelId="{46395E5C-2687-434B-8CB1-344F3D5452B9}" type="pres">
      <dgm:prSet presAssocID="{E267D0AE-5B35-4C16-9D25-DC86673297F8}" presName="iconBgRect" presStyleLbl="bgShp" presStyleIdx="1" presStyleCnt="3"/>
      <dgm:spPr/>
    </dgm:pt>
    <dgm:pt modelId="{15DD106B-1427-46DF-BA46-47D832B267A1}" type="pres">
      <dgm:prSet presAssocID="{E267D0AE-5B35-4C16-9D25-DC86673297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3F4D89D-500E-41DC-A414-B0A3DD1AD2F4}" type="pres">
      <dgm:prSet presAssocID="{E267D0AE-5B35-4C16-9D25-DC86673297F8}" presName="spaceRect" presStyleCnt="0"/>
      <dgm:spPr/>
    </dgm:pt>
    <dgm:pt modelId="{719FF770-9C8E-4AE5-80EA-DAF3E5E7D126}" type="pres">
      <dgm:prSet presAssocID="{E267D0AE-5B35-4C16-9D25-DC86673297F8}" presName="textRect" presStyleLbl="revTx" presStyleIdx="1" presStyleCnt="3">
        <dgm:presLayoutVars>
          <dgm:chMax val="1"/>
          <dgm:chPref val="1"/>
        </dgm:presLayoutVars>
      </dgm:prSet>
      <dgm:spPr/>
    </dgm:pt>
    <dgm:pt modelId="{E0598233-1DB1-4DEB-9E5C-ECEAFFBD5159}" type="pres">
      <dgm:prSet presAssocID="{8E2D9DF3-0A4E-4C2B-B4E4-96CF132E4EDD}" presName="sibTrans" presStyleCnt="0"/>
      <dgm:spPr/>
    </dgm:pt>
    <dgm:pt modelId="{B9964433-B841-4EF8-89BE-5F2A306A8905}" type="pres">
      <dgm:prSet presAssocID="{353D82FF-FAC5-47AA-BC22-014ECF7101B1}" presName="compNode" presStyleCnt="0"/>
      <dgm:spPr/>
    </dgm:pt>
    <dgm:pt modelId="{93EDE361-4259-46BD-AD19-646180B45563}" type="pres">
      <dgm:prSet presAssocID="{353D82FF-FAC5-47AA-BC22-014ECF7101B1}" presName="iconBgRect" presStyleLbl="bgShp" presStyleIdx="2" presStyleCnt="3"/>
      <dgm:spPr/>
    </dgm:pt>
    <dgm:pt modelId="{A5E759D7-7B7A-4224-89C9-9C631C26E9D4}" type="pres">
      <dgm:prSet presAssocID="{353D82FF-FAC5-47AA-BC22-014ECF7101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8DD486F-A501-4DF0-8AAB-10F2C2D4291D}" type="pres">
      <dgm:prSet presAssocID="{353D82FF-FAC5-47AA-BC22-014ECF7101B1}" presName="spaceRect" presStyleCnt="0"/>
      <dgm:spPr/>
    </dgm:pt>
    <dgm:pt modelId="{7A90982A-A1A0-4559-9A62-85F5BF2295F6}" type="pres">
      <dgm:prSet presAssocID="{353D82FF-FAC5-47AA-BC22-014ECF7101B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DD1C81A-3711-47D6-8588-A3836C3A20CF}" srcId="{82C62D82-AA94-4194-9D7D-8A2027DA2775}" destId="{353D82FF-FAC5-47AA-BC22-014ECF7101B1}" srcOrd="2" destOrd="0" parTransId="{5D258BA4-08CB-4958-B0E9-9C2D4BD9989C}" sibTransId="{EA4EDEE6-47BB-4770-A3DF-7801BC877F40}"/>
    <dgm:cxn modelId="{9133103D-6572-4A1C-A56B-9E2B4F40236A}" srcId="{353D82FF-FAC5-47AA-BC22-014ECF7101B1}" destId="{EF993C83-163E-4C04-98F1-93883A42284E}" srcOrd="0" destOrd="0" parTransId="{C5B7FD52-4D46-49BE-A677-2641F49E531D}" sibTransId="{DD4439F2-C27F-4CD8-BA13-FB876289C8DF}"/>
    <dgm:cxn modelId="{FEA64C5E-3BC5-4C11-BF70-4DD03EBE54CD}" type="presOf" srcId="{353D82FF-FAC5-47AA-BC22-014ECF7101B1}" destId="{7A90982A-A1A0-4559-9A62-85F5BF2295F6}" srcOrd="0" destOrd="0" presId="urn:microsoft.com/office/officeart/2018/5/layout/IconCircleLabelList"/>
    <dgm:cxn modelId="{7D5A358C-2C72-40FD-8D21-A2579530BEA2}" type="presOf" srcId="{E267D0AE-5B35-4C16-9D25-DC86673297F8}" destId="{719FF770-9C8E-4AE5-80EA-DAF3E5E7D126}" srcOrd="0" destOrd="0" presId="urn:microsoft.com/office/officeart/2018/5/layout/IconCircleLabelList"/>
    <dgm:cxn modelId="{16D94D9D-D323-469C-AE6C-373B18E52930}" srcId="{E267D0AE-5B35-4C16-9D25-DC86673297F8}" destId="{BB2BC011-F326-4DBC-9307-72A4CE27AF83}" srcOrd="0" destOrd="0" parTransId="{427B01A1-5563-43AB-9FAB-0FC258319C8A}" sibTransId="{49835ACB-C659-4608-A930-4B4AE954C760}"/>
    <dgm:cxn modelId="{8CB1F2A9-2489-4A16-893D-5E20F258C47A}" type="presOf" srcId="{9E08A6D8-B634-465F-ACDA-FD7B243782BF}" destId="{3224DE9D-EFEE-4098-BE2A-4512E91CF5B1}" srcOrd="0" destOrd="0" presId="urn:microsoft.com/office/officeart/2018/5/layout/IconCircleLabelList"/>
    <dgm:cxn modelId="{7B2EBEAA-A55C-4E6E-A5A6-326E4BB4A8E5}" srcId="{82C62D82-AA94-4194-9D7D-8A2027DA2775}" destId="{E267D0AE-5B35-4C16-9D25-DC86673297F8}" srcOrd="1" destOrd="0" parTransId="{10B0F3C7-7BD7-4741-B38F-637ED39078FE}" sibTransId="{8E2D9DF3-0A4E-4C2B-B4E4-96CF132E4EDD}"/>
    <dgm:cxn modelId="{2FA18FB7-FF6C-4F7E-B73B-759709B22C93}" srcId="{9E08A6D8-B634-465F-ACDA-FD7B243782BF}" destId="{4602CBF4-315F-467B-8F72-D4986E0E2D65}" srcOrd="0" destOrd="0" parTransId="{319430E8-FD1F-4D43-9DEC-5E27A677C696}" sibTransId="{2233660E-F75A-484C-B9A7-DF151658B415}"/>
    <dgm:cxn modelId="{2DE4ECBC-3C6E-44B6-95CC-769F1F1B120E}" type="presOf" srcId="{82C62D82-AA94-4194-9D7D-8A2027DA2775}" destId="{8F47B3C6-D7E8-4A4D-83F4-C19A4320065D}" srcOrd="0" destOrd="0" presId="urn:microsoft.com/office/officeart/2018/5/layout/IconCircleLabelList"/>
    <dgm:cxn modelId="{60A54EDB-1AA6-4D6E-8067-158D4118C2B9}" srcId="{82C62D82-AA94-4194-9D7D-8A2027DA2775}" destId="{9E08A6D8-B634-465F-ACDA-FD7B243782BF}" srcOrd="0" destOrd="0" parTransId="{D4906E14-410F-46DF-A1A8-FBE76C02B8FB}" sibTransId="{E7840194-4563-4AEC-A7C7-566598071177}"/>
    <dgm:cxn modelId="{9630524F-01B1-45E0-AB8F-3816A6C243AD}" type="presParOf" srcId="{8F47B3C6-D7E8-4A4D-83F4-C19A4320065D}" destId="{0FCAF327-39F7-4CAC-93ED-5CDE28622FC8}" srcOrd="0" destOrd="0" presId="urn:microsoft.com/office/officeart/2018/5/layout/IconCircleLabelList"/>
    <dgm:cxn modelId="{DC8DE8E3-7150-441D-8AA1-E17B90420F90}" type="presParOf" srcId="{0FCAF327-39F7-4CAC-93ED-5CDE28622FC8}" destId="{BD86693B-9416-4A8E-98EB-D49142D94626}" srcOrd="0" destOrd="0" presId="urn:microsoft.com/office/officeart/2018/5/layout/IconCircleLabelList"/>
    <dgm:cxn modelId="{3357A734-2DBE-494A-A8B2-00ACFAA51970}" type="presParOf" srcId="{0FCAF327-39F7-4CAC-93ED-5CDE28622FC8}" destId="{35A0D469-A210-41BE-909A-9AE3AACCFD67}" srcOrd="1" destOrd="0" presId="urn:microsoft.com/office/officeart/2018/5/layout/IconCircleLabelList"/>
    <dgm:cxn modelId="{9DDFAB9F-D4BB-492B-A834-EEB6E3EE4B2E}" type="presParOf" srcId="{0FCAF327-39F7-4CAC-93ED-5CDE28622FC8}" destId="{23353952-E2AD-4A16-8499-7B9EF61D6F3D}" srcOrd="2" destOrd="0" presId="urn:microsoft.com/office/officeart/2018/5/layout/IconCircleLabelList"/>
    <dgm:cxn modelId="{E2449831-B362-47AC-BF07-3E31DEF0497C}" type="presParOf" srcId="{0FCAF327-39F7-4CAC-93ED-5CDE28622FC8}" destId="{3224DE9D-EFEE-4098-BE2A-4512E91CF5B1}" srcOrd="3" destOrd="0" presId="urn:microsoft.com/office/officeart/2018/5/layout/IconCircleLabelList"/>
    <dgm:cxn modelId="{24608802-ABEB-4BA4-9426-0282685ABB2A}" type="presParOf" srcId="{8F47B3C6-D7E8-4A4D-83F4-C19A4320065D}" destId="{7DFB79C7-1D13-4ED4-B1B5-5CE18C6391CB}" srcOrd="1" destOrd="0" presId="urn:microsoft.com/office/officeart/2018/5/layout/IconCircleLabelList"/>
    <dgm:cxn modelId="{88927BAA-4216-441F-B09C-4AC8DBEDCB5D}" type="presParOf" srcId="{8F47B3C6-D7E8-4A4D-83F4-C19A4320065D}" destId="{39ED181E-B84E-4DAA-80FA-C869FDF7FDAD}" srcOrd="2" destOrd="0" presId="urn:microsoft.com/office/officeart/2018/5/layout/IconCircleLabelList"/>
    <dgm:cxn modelId="{996D93BD-A8A6-4F57-A5B1-C57304CD1F8A}" type="presParOf" srcId="{39ED181E-B84E-4DAA-80FA-C869FDF7FDAD}" destId="{46395E5C-2687-434B-8CB1-344F3D5452B9}" srcOrd="0" destOrd="0" presId="urn:microsoft.com/office/officeart/2018/5/layout/IconCircleLabelList"/>
    <dgm:cxn modelId="{9D5CE9D0-4110-4267-AF2B-48DDF20D9A92}" type="presParOf" srcId="{39ED181E-B84E-4DAA-80FA-C869FDF7FDAD}" destId="{15DD106B-1427-46DF-BA46-47D832B267A1}" srcOrd="1" destOrd="0" presId="urn:microsoft.com/office/officeart/2018/5/layout/IconCircleLabelList"/>
    <dgm:cxn modelId="{8A16D03D-3E8F-4CEF-9BC3-845E7A616C2C}" type="presParOf" srcId="{39ED181E-B84E-4DAA-80FA-C869FDF7FDAD}" destId="{83F4D89D-500E-41DC-A414-B0A3DD1AD2F4}" srcOrd="2" destOrd="0" presId="urn:microsoft.com/office/officeart/2018/5/layout/IconCircleLabelList"/>
    <dgm:cxn modelId="{6A146003-5043-47DF-A51A-005F553E0C32}" type="presParOf" srcId="{39ED181E-B84E-4DAA-80FA-C869FDF7FDAD}" destId="{719FF770-9C8E-4AE5-80EA-DAF3E5E7D126}" srcOrd="3" destOrd="0" presId="urn:microsoft.com/office/officeart/2018/5/layout/IconCircleLabelList"/>
    <dgm:cxn modelId="{D4553DD4-8FD0-4A61-A287-82A12D0D0B07}" type="presParOf" srcId="{8F47B3C6-D7E8-4A4D-83F4-C19A4320065D}" destId="{E0598233-1DB1-4DEB-9E5C-ECEAFFBD5159}" srcOrd="3" destOrd="0" presId="urn:microsoft.com/office/officeart/2018/5/layout/IconCircleLabelList"/>
    <dgm:cxn modelId="{F2D52F74-7866-45BC-94F7-8E4442F03F59}" type="presParOf" srcId="{8F47B3C6-D7E8-4A4D-83F4-C19A4320065D}" destId="{B9964433-B841-4EF8-89BE-5F2A306A8905}" srcOrd="4" destOrd="0" presId="urn:microsoft.com/office/officeart/2018/5/layout/IconCircleLabelList"/>
    <dgm:cxn modelId="{C36790B3-746B-4BEA-A00C-021DFDD03279}" type="presParOf" srcId="{B9964433-B841-4EF8-89BE-5F2A306A8905}" destId="{93EDE361-4259-46BD-AD19-646180B45563}" srcOrd="0" destOrd="0" presId="urn:microsoft.com/office/officeart/2018/5/layout/IconCircleLabelList"/>
    <dgm:cxn modelId="{BE1C15CC-8938-4B45-849E-0CD408E158DD}" type="presParOf" srcId="{B9964433-B841-4EF8-89BE-5F2A306A8905}" destId="{A5E759D7-7B7A-4224-89C9-9C631C26E9D4}" srcOrd="1" destOrd="0" presId="urn:microsoft.com/office/officeart/2018/5/layout/IconCircleLabelList"/>
    <dgm:cxn modelId="{284275AD-9E2C-4B6D-BA15-5746732C20D2}" type="presParOf" srcId="{B9964433-B841-4EF8-89BE-5F2A306A8905}" destId="{78DD486F-A501-4DF0-8AAB-10F2C2D4291D}" srcOrd="2" destOrd="0" presId="urn:microsoft.com/office/officeart/2018/5/layout/IconCircleLabelList"/>
    <dgm:cxn modelId="{FDD30026-925A-4585-A64D-EBAD3049ACCD}" type="presParOf" srcId="{B9964433-B841-4EF8-89BE-5F2A306A8905}" destId="{7A90982A-A1A0-4559-9A62-85F5BF2295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6693B-9416-4A8E-98EB-D49142D94626}">
      <dsp:nvSpPr>
        <dsp:cNvPr id="0" name=""/>
        <dsp:cNvSpPr/>
      </dsp:nvSpPr>
      <dsp:spPr>
        <a:xfrm>
          <a:off x="715937" y="630249"/>
          <a:ext cx="2024437" cy="2024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D469-A210-41BE-909A-9AE3AACCFD67}">
      <dsp:nvSpPr>
        <dsp:cNvPr id="0" name=""/>
        <dsp:cNvSpPr/>
      </dsp:nvSpPr>
      <dsp:spPr>
        <a:xfrm>
          <a:off x="1147374" y="1061687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4DE9D-EFEE-4098-BE2A-4512E91CF5B1}">
      <dsp:nvSpPr>
        <dsp:cNvPr id="0" name=""/>
        <dsp:cNvSpPr/>
      </dsp:nvSpPr>
      <dsp:spPr>
        <a:xfrm>
          <a:off x="68781" y="3285250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Workforce development</a:t>
          </a:r>
        </a:p>
      </dsp:txBody>
      <dsp:txXfrm>
        <a:off x="68781" y="3285250"/>
        <a:ext cx="3318750" cy="720000"/>
      </dsp:txXfrm>
    </dsp:sp>
    <dsp:sp modelId="{46395E5C-2687-434B-8CB1-344F3D5452B9}">
      <dsp:nvSpPr>
        <dsp:cNvPr id="0" name=""/>
        <dsp:cNvSpPr/>
      </dsp:nvSpPr>
      <dsp:spPr>
        <a:xfrm>
          <a:off x="4615468" y="630249"/>
          <a:ext cx="2024437" cy="2024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D106B-1427-46DF-BA46-47D832B267A1}">
      <dsp:nvSpPr>
        <dsp:cNvPr id="0" name=""/>
        <dsp:cNvSpPr/>
      </dsp:nvSpPr>
      <dsp:spPr>
        <a:xfrm>
          <a:off x="5046906" y="1061687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FF770-9C8E-4AE5-80EA-DAF3E5E7D126}">
      <dsp:nvSpPr>
        <dsp:cNvPr id="0" name=""/>
        <dsp:cNvSpPr/>
      </dsp:nvSpPr>
      <dsp:spPr>
        <a:xfrm>
          <a:off x="3968312" y="3285250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Real world experiences </a:t>
          </a:r>
        </a:p>
      </dsp:txBody>
      <dsp:txXfrm>
        <a:off x="3968312" y="3285250"/>
        <a:ext cx="3318750" cy="720000"/>
      </dsp:txXfrm>
    </dsp:sp>
    <dsp:sp modelId="{93EDE361-4259-46BD-AD19-646180B45563}">
      <dsp:nvSpPr>
        <dsp:cNvPr id="0" name=""/>
        <dsp:cNvSpPr/>
      </dsp:nvSpPr>
      <dsp:spPr>
        <a:xfrm>
          <a:off x="8515000" y="630249"/>
          <a:ext cx="2024437" cy="2024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759D7-7B7A-4224-89C9-9C631C26E9D4}">
      <dsp:nvSpPr>
        <dsp:cNvPr id="0" name=""/>
        <dsp:cNvSpPr/>
      </dsp:nvSpPr>
      <dsp:spPr>
        <a:xfrm>
          <a:off x="8946437" y="1061687"/>
          <a:ext cx="1161562" cy="1161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0982A-A1A0-4559-9A62-85F5BF2295F6}">
      <dsp:nvSpPr>
        <dsp:cNvPr id="0" name=""/>
        <dsp:cNvSpPr/>
      </dsp:nvSpPr>
      <dsp:spPr>
        <a:xfrm>
          <a:off x="7867843" y="3285250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Authentic audiences</a:t>
          </a:r>
        </a:p>
      </dsp:txBody>
      <dsp:txXfrm>
        <a:off x="7867843" y="3285250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22215-8BA0-43B2-826F-C1644CB3949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7088-D2E4-4402-AD11-A9D635BE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17088-D2E4-4402-AD11-A9D635BE84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769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01918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1416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0" y="5717789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0" y="6012657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3328417"/>
            <a:ext cx="11256264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66344" y="1972855"/>
            <a:ext cx="11256264" cy="1165224"/>
          </a:xfrm>
        </p:spPr>
        <p:txBody>
          <a:bodyPr anchor="b" anchorCtr="0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4724" y="3563772"/>
            <a:ext cx="10982552" cy="45719"/>
            <a:chOff x="453543" y="3563772"/>
            <a:chExt cx="8236914" cy="45719"/>
          </a:xfrm>
        </p:grpSpPr>
        <p:sp>
          <p:nvSpPr>
            <p:cNvPr id="24" name="Rectangle 23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63608" y="1233840"/>
            <a:ext cx="64785" cy="4822179"/>
            <a:chOff x="4547705" y="1233839"/>
            <a:chExt cx="48589" cy="4822179"/>
          </a:xfrm>
        </p:grpSpPr>
        <p:sp>
          <p:nvSpPr>
            <p:cNvPr id="32" name="Rectangle 31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9088" y="1865376"/>
            <a:ext cx="5303520" cy="1664208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4169664"/>
            <a:ext cx="5303520" cy="1660672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419088" y="4169664"/>
            <a:ext cx="5303520" cy="1664208"/>
          </a:xfrm>
        </p:spPr>
        <p:txBody>
          <a:bodyPr/>
          <a:lstStyle>
            <a:lvl1pPr marL="171450" indent="-171450"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466344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6419088" y="1481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6344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1"/>
          </p:nvPr>
        </p:nvSpPr>
        <p:spPr>
          <a:xfrm>
            <a:off x="6419088" y="3767328"/>
            <a:ext cx="53035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9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8"/>
            <a:ext cx="5394960" cy="33832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892808"/>
            <a:ext cx="5394960" cy="420624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4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481329"/>
            <a:ext cx="5394960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7648" y="1901952"/>
            <a:ext cx="5394960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6344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327648" y="2377440"/>
            <a:ext cx="5394960" cy="3703320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5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58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21EA781-99F4-4792-B554-5B26AF6F46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5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83" b="18623"/>
          <a:stretch/>
        </p:blipFill>
        <p:spPr>
          <a:xfrm>
            <a:off x="0" y="247"/>
            <a:ext cx="12192000" cy="34287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 bwMode="white"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gray">
          <a:xfrm>
            <a:off x="-1" y="3246120"/>
            <a:ext cx="12191999" cy="365760"/>
          </a:xfrm>
          <a:prstGeom prst="rect">
            <a:avLst/>
          </a:prstGeom>
          <a:solidFill>
            <a:srgbClr val="00428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4218723" y="6225331"/>
            <a:ext cx="3754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800.201.2011  |  solutions@battelle.org</a:t>
            </a:r>
            <a:r>
              <a:rPr lang="en-US" sz="1000" b="1" baseline="0" dirty="0">
                <a:solidFill>
                  <a:schemeClr val="tx2"/>
                </a:solidFill>
                <a:latin typeface="Arial" panose="020B0604020202020204" pitchFamily="34" charset="0"/>
              </a:rPr>
              <a:t>   |  www.battelle.org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810" y="4318091"/>
            <a:ext cx="4550380" cy="13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1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gray">
          <a:xfrm>
            <a:off x="0" y="0"/>
            <a:ext cx="12192000" cy="538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 bwMode="white">
          <a:xfrm flipV="1">
            <a:off x="0" y="5963440"/>
            <a:ext cx="12192000" cy="792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/>
          <p:cNvSpPr/>
          <p:nvPr/>
        </p:nvSpPr>
        <p:spPr bwMode="gray">
          <a:xfrm>
            <a:off x="0" y="5243656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 bwMode="gray">
          <a:xfrm>
            <a:off x="0" y="5538524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218722" y="6225331"/>
            <a:ext cx="3754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800.201.2011  |  solutions@battelle.org</a:t>
            </a:r>
            <a:r>
              <a:rPr lang="en-US" sz="1000" b="1" baseline="0" dirty="0">
                <a:solidFill>
                  <a:schemeClr val="tx2"/>
                </a:solidFill>
                <a:latin typeface="Arial" panose="020B0604020202020204" pitchFamily="34" charset="0"/>
              </a:rPr>
              <a:t>   |  www.battelle.org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958" y="2099930"/>
            <a:ext cx="5016085" cy="14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08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gray">
          <a:xfrm>
            <a:off x="0" y="-1"/>
            <a:ext cx="12192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Rectangle 24"/>
          <p:cNvSpPr/>
          <p:nvPr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/>
          <p:cNvSpPr/>
          <p:nvPr/>
        </p:nvSpPr>
        <p:spPr bwMode="gray">
          <a:xfrm>
            <a:off x="0" y="5717788"/>
            <a:ext cx="12192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 bwMode="gray">
          <a:xfrm>
            <a:off x="0" y="6012656"/>
            <a:ext cx="12192000" cy="363532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6344" y="342901"/>
            <a:ext cx="1125626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2871217"/>
            <a:ext cx="11256264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60889"/>
            <a:ext cx="1125626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gray">
          <a:xfrm>
            <a:off x="0" y="5918945"/>
            <a:ext cx="12192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/>
        </p:nvSpPr>
        <p:spPr bwMode="gray">
          <a:xfrm>
            <a:off x="0" y="6019800"/>
            <a:ext cx="12192000" cy="242207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/>
        </p:nvSpPr>
        <p:spPr bwMode="gray">
          <a:xfrm>
            <a:off x="0" y="6139543"/>
            <a:ext cx="12192000" cy="236645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344" y="342901"/>
            <a:ext cx="11256264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344" y="2871216"/>
            <a:ext cx="11256264" cy="320040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344" y="4560889"/>
            <a:ext cx="1125626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7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3769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1"/>
            <a:ext cx="12195048" cy="63769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424242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76"/>
            <a:ext cx="12192000" cy="63810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>
            <a:off x="1" y="1"/>
            <a:ext cx="6364817" cy="63769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3483864"/>
            <a:ext cx="12192000" cy="2386584"/>
          </a:xfrm>
          <a:prstGeom prst="rect">
            <a:avLst/>
          </a:prstGeom>
          <a:solidFill>
            <a:srgbClr val="36363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344" y="5138929"/>
            <a:ext cx="11256264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6344" y="457200"/>
            <a:ext cx="4474464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66344" y="3483864"/>
            <a:ext cx="11256264" cy="1472184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481328"/>
            <a:ext cx="11256264" cy="4636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1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20624"/>
            <a:ext cx="11256264" cy="53173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" y="1481328"/>
            <a:ext cx="11256264" cy="4636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905256"/>
            <a:ext cx="11256264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7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20624"/>
            <a:ext cx="11256264" cy="9633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6344" y="1481328"/>
            <a:ext cx="5422392" cy="463600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0216" y="1481328"/>
            <a:ext cx="5422392" cy="463600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/>
        </p:nvSpPr>
        <p:spPr bwMode="white">
          <a:xfrm>
            <a:off x="11598781" y="6181821"/>
            <a:ext cx="146051" cy="221456"/>
          </a:xfrm>
          <a:custGeom>
            <a:avLst/>
            <a:gdLst>
              <a:gd name="connsiteX0" fmla="*/ 0 w 402431"/>
              <a:gd name="connsiteY0" fmla="*/ 321468 h 340518"/>
              <a:gd name="connsiteX1" fmla="*/ 114300 w 402431"/>
              <a:gd name="connsiteY1" fmla="*/ 0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21468"/>
              <a:gd name="connsiteX1" fmla="*/ 76200 w 402431"/>
              <a:gd name="connsiteY1" fmla="*/ 100013 h 321468"/>
              <a:gd name="connsiteX2" fmla="*/ 402431 w 402431"/>
              <a:gd name="connsiteY2" fmla="*/ 0 h 321468"/>
              <a:gd name="connsiteX3" fmla="*/ 104775 w 402431"/>
              <a:gd name="connsiteY3" fmla="*/ 319087 h 321468"/>
              <a:gd name="connsiteX4" fmla="*/ 0 w 402431"/>
              <a:gd name="connsiteY4" fmla="*/ 321468 h 321468"/>
              <a:gd name="connsiteX0" fmla="*/ 0 w 109537"/>
              <a:gd name="connsiteY0" fmla="*/ 221455 h 221455"/>
              <a:gd name="connsiteX1" fmla="*/ 76200 w 109537"/>
              <a:gd name="connsiteY1" fmla="*/ 0 h 221455"/>
              <a:gd name="connsiteX2" fmla="*/ 109537 w 109537"/>
              <a:gd name="connsiteY2" fmla="*/ 14287 h 221455"/>
              <a:gd name="connsiteX3" fmla="*/ 104775 w 109537"/>
              <a:gd name="connsiteY3" fmla="*/ 219074 h 221455"/>
              <a:gd name="connsiteX4" fmla="*/ 0 w 109537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14287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09537"/>
              <a:gd name="connsiteY0" fmla="*/ 221456 h 221456"/>
              <a:gd name="connsiteX1" fmla="*/ 76200 w 109537"/>
              <a:gd name="connsiteY1" fmla="*/ 1 h 221456"/>
              <a:gd name="connsiteX2" fmla="*/ 109537 w 109537"/>
              <a:gd name="connsiteY2" fmla="*/ 0 h 221456"/>
              <a:gd name="connsiteX3" fmla="*/ 104775 w 109537"/>
              <a:gd name="connsiteY3" fmla="*/ 219075 h 221456"/>
              <a:gd name="connsiteX4" fmla="*/ 0 w 109537"/>
              <a:gd name="connsiteY4" fmla="*/ 221456 h 221456"/>
              <a:gd name="connsiteX0" fmla="*/ 0 w 109538"/>
              <a:gd name="connsiteY0" fmla="*/ 221456 h 221456"/>
              <a:gd name="connsiteX1" fmla="*/ 76200 w 109538"/>
              <a:gd name="connsiteY1" fmla="*/ 1 h 221456"/>
              <a:gd name="connsiteX2" fmla="*/ 109537 w 109538"/>
              <a:gd name="connsiteY2" fmla="*/ 0 h 221456"/>
              <a:gd name="connsiteX3" fmla="*/ 109538 w 109538"/>
              <a:gd name="connsiteY3" fmla="*/ 219075 h 221456"/>
              <a:gd name="connsiteX4" fmla="*/ 0 w 109538"/>
              <a:gd name="connsiteY4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8" h="221456">
                <a:moveTo>
                  <a:pt x="0" y="221456"/>
                </a:moveTo>
                <a:lnTo>
                  <a:pt x="76200" y="1"/>
                </a:lnTo>
                <a:lnTo>
                  <a:pt x="109537" y="0"/>
                </a:lnTo>
                <a:cubicBezTo>
                  <a:pt x="109537" y="73025"/>
                  <a:pt x="109538" y="146050"/>
                  <a:pt x="109538" y="219075"/>
                </a:cubicBezTo>
                <a:lnTo>
                  <a:pt x="0" y="22145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84341579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481328"/>
            <a:ext cx="11256264" cy="4636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5306" y="6510528"/>
            <a:ext cx="1499902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344" y="6510528"/>
            <a:ext cx="557784" cy="2062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036" y="6510528"/>
            <a:ext cx="3451097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466344" y="6192078"/>
            <a:ext cx="11362893" cy="123966"/>
          </a:xfrm>
          <a:prstGeom prst="rect">
            <a:avLst/>
          </a:prstGeom>
          <a:solidFill>
            <a:srgbClr val="007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466344" y="6252068"/>
            <a:ext cx="11362893" cy="123967"/>
          </a:xfrm>
          <a:prstGeom prst="rect">
            <a:avLst/>
          </a:prstGeom>
          <a:solidFill>
            <a:srgbClr val="14141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/>
          <p:cNvSpPr/>
          <p:nvPr/>
        </p:nvSpPr>
        <p:spPr bwMode="white">
          <a:xfrm>
            <a:off x="11747086" y="6181821"/>
            <a:ext cx="109538" cy="221456"/>
          </a:xfrm>
          <a:custGeom>
            <a:avLst/>
            <a:gdLst>
              <a:gd name="connsiteX0" fmla="*/ 0 w 402431"/>
              <a:gd name="connsiteY0" fmla="*/ 321468 h 340518"/>
              <a:gd name="connsiteX1" fmla="*/ 114300 w 402431"/>
              <a:gd name="connsiteY1" fmla="*/ 0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40518"/>
              <a:gd name="connsiteX1" fmla="*/ 76200 w 402431"/>
              <a:gd name="connsiteY1" fmla="*/ 100013 h 340518"/>
              <a:gd name="connsiteX2" fmla="*/ 402431 w 402431"/>
              <a:gd name="connsiteY2" fmla="*/ 0 h 340518"/>
              <a:gd name="connsiteX3" fmla="*/ 402431 w 402431"/>
              <a:gd name="connsiteY3" fmla="*/ 340518 h 340518"/>
              <a:gd name="connsiteX4" fmla="*/ 0 w 402431"/>
              <a:gd name="connsiteY4" fmla="*/ 321468 h 340518"/>
              <a:gd name="connsiteX0" fmla="*/ 0 w 402431"/>
              <a:gd name="connsiteY0" fmla="*/ 321468 h 321468"/>
              <a:gd name="connsiteX1" fmla="*/ 76200 w 402431"/>
              <a:gd name="connsiteY1" fmla="*/ 100013 h 321468"/>
              <a:gd name="connsiteX2" fmla="*/ 402431 w 402431"/>
              <a:gd name="connsiteY2" fmla="*/ 0 h 321468"/>
              <a:gd name="connsiteX3" fmla="*/ 104775 w 402431"/>
              <a:gd name="connsiteY3" fmla="*/ 319087 h 321468"/>
              <a:gd name="connsiteX4" fmla="*/ 0 w 402431"/>
              <a:gd name="connsiteY4" fmla="*/ 321468 h 321468"/>
              <a:gd name="connsiteX0" fmla="*/ 0 w 109537"/>
              <a:gd name="connsiteY0" fmla="*/ 221455 h 221455"/>
              <a:gd name="connsiteX1" fmla="*/ 76200 w 109537"/>
              <a:gd name="connsiteY1" fmla="*/ 0 h 221455"/>
              <a:gd name="connsiteX2" fmla="*/ 109537 w 109537"/>
              <a:gd name="connsiteY2" fmla="*/ 14287 h 221455"/>
              <a:gd name="connsiteX3" fmla="*/ 104775 w 109537"/>
              <a:gd name="connsiteY3" fmla="*/ 219074 h 221455"/>
              <a:gd name="connsiteX4" fmla="*/ 0 w 109537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14287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11918"/>
              <a:gd name="connsiteY0" fmla="*/ 221455 h 221455"/>
              <a:gd name="connsiteX1" fmla="*/ 76200 w 111918"/>
              <a:gd name="connsiteY1" fmla="*/ 0 h 221455"/>
              <a:gd name="connsiteX2" fmla="*/ 111918 w 111918"/>
              <a:gd name="connsiteY2" fmla="*/ 4762 h 221455"/>
              <a:gd name="connsiteX3" fmla="*/ 104775 w 111918"/>
              <a:gd name="connsiteY3" fmla="*/ 219074 h 221455"/>
              <a:gd name="connsiteX4" fmla="*/ 0 w 111918"/>
              <a:gd name="connsiteY4" fmla="*/ 221455 h 221455"/>
              <a:gd name="connsiteX0" fmla="*/ 0 w 109537"/>
              <a:gd name="connsiteY0" fmla="*/ 221456 h 221456"/>
              <a:gd name="connsiteX1" fmla="*/ 76200 w 109537"/>
              <a:gd name="connsiteY1" fmla="*/ 1 h 221456"/>
              <a:gd name="connsiteX2" fmla="*/ 109537 w 109537"/>
              <a:gd name="connsiteY2" fmla="*/ 0 h 221456"/>
              <a:gd name="connsiteX3" fmla="*/ 104775 w 109537"/>
              <a:gd name="connsiteY3" fmla="*/ 219075 h 221456"/>
              <a:gd name="connsiteX4" fmla="*/ 0 w 109537"/>
              <a:gd name="connsiteY4" fmla="*/ 221456 h 221456"/>
              <a:gd name="connsiteX0" fmla="*/ 0 w 109538"/>
              <a:gd name="connsiteY0" fmla="*/ 221456 h 221456"/>
              <a:gd name="connsiteX1" fmla="*/ 76200 w 109538"/>
              <a:gd name="connsiteY1" fmla="*/ 1 h 221456"/>
              <a:gd name="connsiteX2" fmla="*/ 109537 w 109538"/>
              <a:gd name="connsiteY2" fmla="*/ 0 h 221456"/>
              <a:gd name="connsiteX3" fmla="*/ 109538 w 109538"/>
              <a:gd name="connsiteY3" fmla="*/ 219075 h 221456"/>
              <a:gd name="connsiteX4" fmla="*/ 0 w 109538"/>
              <a:gd name="connsiteY4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8" h="221456">
                <a:moveTo>
                  <a:pt x="0" y="221456"/>
                </a:moveTo>
                <a:lnTo>
                  <a:pt x="76200" y="1"/>
                </a:lnTo>
                <a:lnTo>
                  <a:pt x="109537" y="0"/>
                </a:lnTo>
                <a:cubicBezTo>
                  <a:pt x="109537" y="73025"/>
                  <a:pt x="109538" y="146050"/>
                  <a:pt x="109538" y="219075"/>
                </a:cubicBezTo>
                <a:lnTo>
                  <a:pt x="0" y="22145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519672"/>
            <a:ext cx="1097280" cy="1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9">
          <p15:clr>
            <a:srgbClr val="F26B43"/>
          </p15:clr>
        </p15:guide>
        <p15:guide id="4" pos="7385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877">
          <p15:clr>
            <a:srgbClr val="F26B43"/>
          </p15:clr>
        </p15:guide>
        <p15:guide id="7" orient="horz" pos="261">
          <p15:clr>
            <a:srgbClr val="F26B43"/>
          </p15:clr>
        </p15:guide>
        <p15:guide id="8" orient="horz" pos="3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fO7_E3fg1ftoYofa6npBhOoCEMIxYYPe3VL1R4fCCtM/edit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sln@battelle.org" TargetMode="External"/><Relationship Id="rId2" Type="http://schemas.openxmlformats.org/officeDocument/2006/relationships/hyperlink" Target="https://forms.office.com/Pages/ResponsePage.aspx?id=xPz4UNiUB0-E6zbtV8fIosW9EwyoLoVKhomvRF6X-GZUM1gxNU5ZVFBWNVdSVElMRjI0RDdDMjhHSy4u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OYs4244MOU8g-rSG5ZjQMwWSPk_EviRXh88rcdpd-xE/edi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6D5D9-1DA5-473A-83FC-0261661E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34" y="-82438"/>
            <a:ext cx="13397046" cy="702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A5287-E74A-4EF4-9391-934156D42F6A}"/>
              </a:ext>
            </a:extLst>
          </p:cNvPr>
          <p:cNvSpPr txBox="1"/>
          <p:nvPr/>
        </p:nvSpPr>
        <p:spPr>
          <a:xfrm>
            <a:off x="-262234" y="4005965"/>
            <a:ext cx="13397046" cy="2084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66344" y="5513173"/>
            <a:ext cx="11256264" cy="6212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STEM Designation Overview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66344" y="4005965"/>
            <a:ext cx="11256264" cy="14721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Building community partnerships to provide real-world context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1D3E4-8C55-4708-A20C-DEE97F64E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4B01B-D6F8-4E71-91FC-44654BBE98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Heather Sherman</a:t>
            </a:r>
          </a:p>
          <a:p>
            <a:r>
              <a:rPr lang="en-US" dirty="0"/>
              <a:t>Battelle </a:t>
            </a:r>
          </a:p>
        </p:txBody>
      </p:sp>
    </p:spTree>
    <p:extLst>
      <p:ext uri="{BB962C8B-B14F-4D97-AF65-F5344CB8AC3E}">
        <p14:creationId xmlns:p14="http://schemas.microsoft.com/office/powerpoint/2010/main" val="3057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0B55-2C03-4BAB-AC03-F19B7D7E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Benefits of partnering with outside organizations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2C382D-BE06-4053-A20A-DBC39D575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438939"/>
              </p:ext>
            </p:extLst>
          </p:nvPr>
        </p:nvGraphicFramePr>
        <p:xfrm>
          <a:off x="466725" y="1481138"/>
          <a:ext cx="11255375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87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926C970-417A-4B41-904C-DE9A180C2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Note-catcher link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0137A-8DBF-4517-8EB0-92CCB2AC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72246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17E2F-CF72-4D3B-BCD7-65272A80FB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7862" y="746234"/>
            <a:ext cx="11255375" cy="5538569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Designation Timeline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November 15: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FY23 Application posted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December 15:  </a:t>
            </a:r>
            <a:r>
              <a:rPr lang="en-US" sz="2000" b="0" i="0" u="none" strike="noStrike" dirty="0">
                <a:solidFill>
                  <a:srgbClr val="CC012B"/>
                </a:solidFill>
                <a:effectLst/>
                <a:latin typeface="source-sans-pro-n4"/>
                <a:hlinkClick r:id="rId2"/>
              </a:rPr>
              <a:t>Complete this survey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 to inform the Ohio Department of Education and the Ohio STEM Learning Network on your intent to apply and if technical assistance will be pursued.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January 19: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 Submit a rough draft of the application/portfolio to the Ohio STEM Learning Network for technical assistance. Email rough drafts to </a:t>
            </a:r>
            <a:r>
              <a:rPr lang="en-US" sz="2000" b="0" i="0" u="none" strike="noStrike" dirty="0">
                <a:solidFill>
                  <a:srgbClr val="CC012B"/>
                </a:solidFill>
                <a:effectLst/>
                <a:latin typeface="source-sans-pro-n4"/>
                <a:hlinkClick r:id="rId3"/>
              </a:rPr>
              <a:t>osln@battelle.org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.  You will receive feedback on your draft application in time to make changes prior to the final submission to Ohio Department of Education.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February 24: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Final applications due to the Ohio Department of Education by 5 p.m.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March-April 2022: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After a preliminary review from the Ohio STEM Learning Network, site visits to selected schools will be conducted during the spring (March/April). A school may also request a site visit when submitting their application.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April 2022: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Applicants will be notified of the Ohio STEM Learning Network’s recommendation.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May 2022: </a:t>
            </a:r>
            <a:r>
              <a:rPr lang="en-US" sz="2000" b="0" i="0" dirty="0">
                <a:solidFill>
                  <a:srgbClr val="404142"/>
                </a:solidFill>
                <a:effectLst/>
                <a:latin typeface="source-sans-pro-n4"/>
              </a:rPr>
              <a:t>The Ohio STEM committee will vote on designated schools</a:t>
            </a:r>
            <a:r>
              <a:rPr lang="en-US" sz="2000" b="1" i="0" dirty="0">
                <a:solidFill>
                  <a:srgbClr val="404142"/>
                </a:solidFill>
                <a:effectLst/>
                <a:latin typeface="source-sans-pro-n4"/>
              </a:rPr>
              <a:t>. </a:t>
            </a:r>
            <a:endParaRPr lang="en-US" sz="2000" b="0" i="0" dirty="0">
              <a:solidFill>
                <a:srgbClr val="404142"/>
              </a:solidFill>
              <a:effectLst/>
              <a:latin typeface="source-sans-pro-n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4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0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002A7D-4EE4-4D91-ADBD-F4266C81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D2ABA-2822-4DFC-B5A8-1156C1A4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relationship between culture, curriculum and connections to the community to facilitate high-quality STEM/STEAM education </a:t>
            </a:r>
          </a:p>
          <a:p>
            <a:r>
              <a:rPr lang="en-US" dirty="0"/>
              <a:t>Define authentic partnerships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Find partners in your local community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Incorporate partners into learning experiences for students 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400" b="0" i="0" u="none" strike="noStrike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7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7C39-D8F0-4DA7-AF93-C5BF7EA7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for today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9FD5-B20D-4C4B-AF44-6DB154DA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STEM Quality Model (highlights) </a:t>
            </a:r>
          </a:p>
          <a:p>
            <a:r>
              <a:rPr lang="en-US" dirty="0"/>
              <a:t>Panel discussion </a:t>
            </a:r>
          </a:p>
          <a:p>
            <a:pPr lvl="1"/>
            <a:r>
              <a:rPr lang="en-US" dirty="0"/>
              <a:t>Please participate in the discussion </a:t>
            </a:r>
          </a:p>
          <a:p>
            <a:pPr lvl="1"/>
            <a:r>
              <a:rPr lang="en-US" dirty="0"/>
              <a:t>Contribute to the </a:t>
            </a:r>
            <a:r>
              <a:rPr lang="en-US" dirty="0">
                <a:hlinkClick r:id="rId2"/>
              </a:rPr>
              <a:t>collaborative note-catcher </a:t>
            </a:r>
            <a:endParaRPr lang="en-US" dirty="0"/>
          </a:p>
          <a:p>
            <a:r>
              <a:rPr lang="en-US" dirty="0"/>
              <a:t>Panelists:</a:t>
            </a:r>
          </a:p>
          <a:p>
            <a:pPr marL="287337" lvl="1" indent="0">
              <a:buNone/>
            </a:pPr>
            <a:r>
              <a:rPr lang="en-US" dirty="0"/>
              <a:t>Chad Miller, Shenandoah Elementary Principal </a:t>
            </a:r>
          </a:p>
          <a:p>
            <a:pPr marL="287337" lvl="1" indent="0">
              <a:buNone/>
            </a:pPr>
            <a:r>
              <a:rPr lang="en-US" dirty="0"/>
              <a:t>Dr. Jennifer Theis, Bigelow Hill Intermediate School Principal </a:t>
            </a:r>
          </a:p>
          <a:p>
            <a:pPr marL="287337" lvl="1" indent="0">
              <a:buNone/>
            </a:pPr>
            <a:r>
              <a:rPr lang="en-US" dirty="0"/>
              <a:t>Dr. Thomie Timmons, Deeper Learning Coordinator, Reynoldsburg City Schools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2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0">
            <a:extLst>
              <a:ext uri="{FF2B5EF4-FFF2-40B4-BE49-F238E27FC236}">
                <a16:creationId xmlns:a16="http://schemas.microsoft.com/office/drawing/2014/main" id="{85D61479-2C5B-4A3C-876C-F5649ACD2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12002E1-852E-4EDA-B3FD-4AC464D2D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r="111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EE5D9D00-3E0F-4D6B-BF67-3899E3E51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8243F8-1848-42EB-B1F7-2BB7B8287FCA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STEM/STEAM Schools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574675-2980-48F2-AD19-812FF8925AFD}"/>
              </a:ext>
            </a:extLst>
          </p:cNvPr>
          <p:cNvSpPr txBox="1">
            <a:spLocks/>
          </p:cNvSpPr>
          <p:nvPr/>
        </p:nvSpPr>
        <p:spPr>
          <a:xfrm>
            <a:off x="7949186" y="217901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−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228600" algn="l" defTabSz="914400" rtl="0" eaLnBrk="1" latinLnBrk="0" hangingPunct="1"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>
                <a:cs typeface="Arial" panose="020B0604020202020204" pitchFamily="34" charset="0"/>
              </a:rPr>
              <a:t>Culture of innovation</a:t>
            </a:r>
          </a:p>
          <a:p>
            <a:r>
              <a:rPr lang="en-US" sz="1900">
                <a:cs typeface="Arial" panose="020B0604020202020204" pitchFamily="34" charset="0"/>
              </a:rPr>
              <a:t>Inquiry-based, hands-on instruction throughout all content </a:t>
            </a:r>
          </a:p>
          <a:p>
            <a:r>
              <a:rPr lang="en-US" sz="1900">
                <a:cs typeface="Arial" panose="020B0604020202020204" pitchFamily="34" charset="0"/>
              </a:rPr>
              <a:t>STEM/STEAM partnerships </a:t>
            </a:r>
          </a:p>
          <a:p>
            <a:r>
              <a:rPr lang="en-US" sz="1900">
                <a:cs typeface="Arial" panose="020B0604020202020204" pitchFamily="34" charset="0"/>
              </a:rPr>
              <a:t>Leader and teacher development </a:t>
            </a:r>
          </a:p>
          <a:p>
            <a:r>
              <a:rPr lang="en-US" sz="1900">
                <a:cs typeface="Arial" panose="020B0604020202020204" pitchFamily="34" charset="0"/>
              </a:rPr>
              <a:t>Strong connection to institutes of higher education, particularly at secondary level </a:t>
            </a:r>
          </a:p>
          <a:p>
            <a:r>
              <a:rPr lang="en-US" sz="1900">
                <a:cs typeface="Arial" panose="020B0604020202020204" pitchFamily="34" charset="0"/>
              </a:rPr>
              <a:t>Curriculum team – with community experts including industry partners and experts in arts integration for STEAM</a:t>
            </a:r>
          </a:p>
          <a:p>
            <a:pPr marL="0" indent="0">
              <a:buFont typeface="Arial" pitchFamily="34" charset="0"/>
              <a:buNone/>
            </a:pPr>
            <a:endParaRPr lang="en-US" sz="1900"/>
          </a:p>
          <a:p>
            <a:endParaRPr lang="en-US" sz="1900"/>
          </a:p>
          <a:p>
            <a:endParaRPr lang="en-US" sz="1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DD8F7D5-84B8-476B-B702-9765D5CBAB0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47A9008A-481B-4F65-A514-1AA65EA0FD5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148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5B80-E570-44F8-993F-40578889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868" y="141236"/>
            <a:ext cx="11256264" cy="792160"/>
          </a:xfrm>
        </p:spPr>
        <p:txBody>
          <a:bodyPr/>
          <a:lstStyle/>
          <a:p>
            <a:pPr algn="ctr"/>
            <a:r>
              <a:rPr lang="en-US" b="1" dirty="0"/>
              <a:t>STEM/STEAM  is for ALL students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5F99F-F7F8-45E4-8CF0-66E21A56F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>
                <a:latin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B17FA6-B538-48B5-87C1-0FC02985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5" y="838919"/>
            <a:ext cx="7796464" cy="51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A43B-EB76-42AF-9FF9-AED6CF76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20624"/>
            <a:ext cx="11256264" cy="963324"/>
          </a:xfrm>
        </p:spPr>
        <p:txBody>
          <a:bodyPr anchor="t">
            <a:normAutofit/>
          </a:bodyPr>
          <a:lstStyle/>
          <a:p>
            <a:r>
              <a:rPr lang="en-US" b="1"/>
              <a:t>Domain III: Pathways to Success in Careers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C09B-0CF3-4C4B-841F-34DC74976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1481328"/>
            <a:ext cx="5422392" cy="4636008"/>
          </a:xfrm>
        </p:spPr>
        <p:txBody>
          <a:bodyPr>
            <a:normAutofit/>
          </a:bodyPr>
          <a:lstStyle/>
          <a:p>
            <a:r>
              <a:rPr lang="en-US" dirty="0"/>
              <a:t>Connections: creating connections to the community creates context for classroom learning! </a:t>
            </a:r>
          </a:p>
          <a:p>
            <a:r>
              <a:rPr lang="en-US" dirty="0"/>
              <a:t>Helps answer the question, “when are we ever going to use this in the real world!”</a:t>
            </a:r>
          </a:p>
          <a:p>
            <a:r>
              <a:rPr lang="en-US" dirty="0"/>
              <a:t>Career exploration must be demonstrated by every school – even early elementary</a:t>
            </a:r>
          </a:p>
          <a:p>
            <a:endParaRPr lang="en-US" dirty="0"/>
          </a:p>
        </p:txBody>
      </p:sp>
      <p:pic>
        <p:nvPicPr>
          <p:cNvPr id="8194" name="Picture 2" descr="Evolving on guided pathways – Community College Daily">
            <a:extLst>
              <a:ext uri="{FF2B5EF4-FFF2-40B4-BE49-F238E27FC236}">
                <a16:creationId xmlns:a16="http://schemas.microsoft.com/office/drawing/2014/main" id="{9167AA3B-D07D-4849-B5C4-EF7B6340D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r="15390" b="-2"/>
          <a:stretch/>
        </p:blipFill>
        <p:spPr bwMode="auto">
          <a:xfrm>
            <a:off x="6300216" y="1481328"/>
            <a:ext cx="5422392" cy="46360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026CDB9-8E45-4836-9533-012A005FC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7A9008A-481B-4F65-A514-1AA65EA0FD5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0CA6C2-9EF4-4C24-B1C4-8B9A2133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44392"/>
              </p:ext>
            </p:extLst>
          </p:nvPr>
        </p:nvGraphicFramePr>
        <p:xfrm>
          <a:off x="785308" y="580325"/>
          <a:ext cx="10280355" cy="4852288"/>
        </p:xfrm>
        <a:graphic>
          <a:graphicData uri="http://schemas.openxmlformats.org/drawingml/2006/table">
            <a:tbl>
              <a:tblPr/>
              <a:tblGrid>
                <a:gridCol w="10280355">
                  <a:extLst>
                    <a:ext uri="{9D8B030D-6E8A-4147-A177-3AD203B41FA5}">
                      <a16:colId xmlns:a16="http://schemas.microsoft.com/office/drawing/2014/main" val="4187640717"/>
                    </a:ext>
                  </a:extLst>
                </a:gridCol>
              </a:tblGrid>
              <a:tr h="15068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10: </a:t>
                      </a: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STEM and STEAM schools exhibit curricular connections with business and industry, providing opportunities and access for success in college and career.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9994"/>
                  </a:ext>
                </a:extLst>
              </a:tr>
              <a:tr h="14671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sng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11:</a:t>
                      </a:r>
                      <a:r>
                        <a:rPr lang="en-US" sz="2200" b="0" i="0" u="none" strike="noStrike">
                          <a:solidFill>
                            <a:srgbClr val="F3F3F3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STEM-rich formal and informal experiences with the community that are personally relevant to the student.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05160"/>
                  </a:ext>
                </a:extLst>
              </a:tr>
              <a:tr h="18783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Essential Criterion 12: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STEM and STEAM schools exhibit collaborative partnerships with business, industry, arts, and higher education that provide and enhance opportunities for practical and real-world experience.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143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FD0BD78-D234-427C-8466-22A46689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72" y="727787"/>
            <a:ext cx="13296386" cy="5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8B9C-0404-43FF-AE7C-3E84349F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partnership?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593DF-B449-46B8-9CDF-36B5F7817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Mutually beneficial</a:t>
            </a:r>
          </a:p>
          <a:p>
            <a:r>
              <a:rPr lang="en-US" dirty="0"/>
              <a:t>Locally based </a:t>
            </a:r>
          </a:p>
          <a:p>
            <a:r>
              <a:rPr lang="en-US" dirty="0"/>
              <a:t>Organization/resource that acts as an advocate for your school </a:t>
            </a:r>
          </a:p>
          <a:p>
            <a:r>
              <a:rPr lang="en-US" dirty="0"/>
              <a:t>Opportunity to showcase what you are doing within your school </a:t>
            </a:r>
          </a:p>
          <a:p>
            <a:r>
              <a:rPr lang="en-US" dirty="0"/>
              <a:t>Engagement and investment – time, talent and treasure </a:t>
            </a:r>
          </a:p>
        </p:txBody>
      </p:sp>
    </p:spTree>
    <p:extLst>
      <p:ext uri="{BB962C8B-B14F-4D97-AF65-F5344CB8AC3E}">
        <p14:creationId xmlns:p14="http://schemas.microsoft.com/office/powerpoint/2010/main" val="282885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25FC-4398-4805-B069-EAE827A6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Partners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F171651-88E8-40B2-A9DA-33B7E5925C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79" y="1481138"/>
            <a:ext cx="5130517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17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Custom 1">
      <a:dk1>
        <a:srgbClr val="424242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83389B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Battelle Widescreen Template v17</Template>
  <TotalTime>1921</TotalTime>
  <Words>548</Words>
  <Application>Microsoft Office PowerPoint</Application>
  <PresentationFormat>Widescreen</PresentationFormat>
  <Paragraphs>62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source-sans-pro-n4</vt:lpstr>
      <vt:lpstr>Wingdings</vt:lpstr>
      <vt:lpstr>Default Theme</vt:lpstr>
      <vt:lpstr>think-cell Slide</vt:lpstr>
      <vt:lpstr>Building community partnerships to provide real-world context</vt:lpstr>
      <vt:lpstr>Learning Objectives</vt:lpstr>
      <vt:lpstr>Format for today </vt:lpstr>
      <vt:lpstr>PowerPoint Presentation</vt:lpstr>
      <vt:lpstr>STEM/STEAM  is for ALL students </vt:lpstr>
      <vt:lpstr>Domain III: Pathways to Success in Careers </vt:lpstr>
      <vt:lpstr>PowerPoint Presentation</vt:lpstr>
      <vt:lpstr>What makes a good partnership?</vt:lpstr>
      <vt:lpstr>Types of Partners</vt:lpstr>
      <vt:lpstr>Benefits of partnering with outside organizations</vt:lpstr>
      <vt:lpstr>Panel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STEM Learning Network</dc:title>
  <dc:creator>Sherman, Heather K</dc:creator>
  <cp:lastModifiedBy>Sherman, Heather (US)</cp:lastModifiedBy>
  <cp:revision>24</cp:revision>
  <dcterms:created xsi:type="dcterms:W3CDTF">2019-07-30T23:58:57Z</dcterms:created>
  <dcterms:modified xsi:type="dcterms:W3CDTF">2021-12-09T19:45:35Z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</Properties>
</file>