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sldIdLst>
    <p:sldId id="256" r:id="rId5"/>
    <p:sldId id="399" r:id="rId6"/>
    <p:sldId id="400" r:id="rId7"/>
    <p:sldId id="401" r:id="rId8"/>
    <p:sldId id="408" r:id="rId9"/>
    <p:sldId id="410" r:id="rId10"/>
    <p:sldId id="421" r:id="rId11"/>
    <p:sldId id="411" r:id="rId12"/>
    <p:sldId id="409" r:id="rId13"/>
    <p:sldId id="413" r:id="rId14"/>
    <p:sldId id="412" r:id="rId15"/>
    <p:sldId id="420" r:id="rId16"/>
    <p:sldId id="414" r:id="rId17"/>
    <p:sldId id="415" r:id="rId18"/>
    <p:sldId id="416" r:id="rId19"/>
    <p:sldId id="417" r:id="rId20"/>
    <p:sldId id="419" r:id="rId21"/>
    <p:sldId id="418" r:id="rId22"/>
    <p:sldId id="290" r:id="rId23"/>
  </p:sldIdLst>
  <p:sldSz cx="14630400" cy="8229600"/>
  <p:notesSz cx="6858000" cy="9144000"/>
  <p:defaultTextStyle>
    <a:defPPr>
      <a:defRPr lang="en-US"/>
    </a:defPPr>
    <a:lvl1pPr marL="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861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9722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4583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94450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43063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54861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BA9"/>
    <a:srgbClr val="316287"/>
    <a:srgbClr val="94AF2A"/>
    <a:srgbClr val="88A651"/>
    <a:srgbClr val="535151"/>
    <a:srgbClr val="EFEBE4"/>
    <a:srgbClr val="CD0920"/>
    <a:srgbClr val="6CAEDF"/>
    <a:srgbClr val="83A2CA"/>
    <a:srgbClr val="C0DB3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467D20-9916-41D1-AC10-D2F85D161EAB}" v="138" dt="2023-08-18T12:11:01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 autoAdjust="0"/>
  </p:normalViewPr>
  <p:slideViewPr>
    <p:cSldViewPr snapToGrid="0" snapToObjects="1">
      <p:cViewPr varScale="1">
        <p:scale>
          <a:sx n="80" d="100"/>
          <a:sy n="80" d="100"/>
        </p:scale>
        <p:origin x="168" y="53"/>
      </p:cViewPr>
      <p:guideLst>
        <p:guide orient="horz" pos="2160"/>
        <p:guide pos="3840"/>
        <p:guide orient="horz" pos="2592"/>
        <p:guide pos="1056"/>
      </p:guideLst>
    </p:cSldViewPr>
  </p:slideViewPr>
  <p:outlineViewPr>
    <p:cViewPr>
      <p:scale>
        <a:sx n="33" d="100"/>
        <a:sy n="33" d="100"/>
      </p:scale>
      <p:origin x="0" y="-41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322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A50-36A2-40FA-85F8-D22A6400798F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EB8E9-7E05-4C60-A58D-798732DD5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48613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97225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45838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94450" algn="l" defTabSz="1097225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43063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675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288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8901" algn="l" defTabSz="109722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5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EB8E9-7E05-4C60-A58D-798732DD5B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3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8FB155-01D8-794A-A604-83588E7638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0"/>
            <a:ext cx="14630394" cy="82295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75" y="536195"/>
            <a:ext cx="12435840" cy="769441"/>
          </a:xfrm>
        </p:spPr>
        <p:txBody>
          <a:bodyPr lIns="0" tIns="0" rIns="0" bIns="0" anchor="b" anchorCtr="0">
            <a:sp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958F0-E22B-4844-AC19-7C0D6F3750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78" y="1"/>
            <a:ext cx="14637978" cy="8233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548643"/>
            <a:ext cx="13167360" cy="769441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508584"/>
            <a:ext cx="13167360" cy="54311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A69C57-A96E-4D28-B89E-61FE079D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0" y="7707286"/>
            <a:ext cx="660400" cy="36512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A907D1-9C08-47F3-B047-6197268AC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548640"/>
            <a:ext cx="13167360" cy="818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557346"/>
            <a:ext cx="13167360" cy="54311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548613" rtl="0" eaLnBrk="1" latinLnBrk="0" hangingPunct="1">
        <a:spcBef>
          <a:spcPct val="0"/>
        </a:spcBef>
        <a:buNone/>
        <a:defRPr sz="50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72402" indent="-272402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1pPr>
      <a:lvl2pPr marL="685766" indent="-27049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2pPr>
      <a:lvl3pPr marL="1230568" indent="-274306" algn="l" defTabSz="548613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Arial"/>
          <a:ea typeface="+mn-ea"/>
          <a:cs typeface="Arial"/>
        </a:defRPr>
      </a:lvl3pPr>
      <a:lvl4pPr marL="1788706" indent="-274306" algn="l" defTabSz="548613" rtl="0" eaLnBrk="1" latinLnBrk="0" hangingPunct="1">
        <a:spcBef>
          <a:spcPct val="20000"/>
        </a:spcBef>
        <a:buFont typeface="Arial"/>
        <a:buChar char="–"/>
        <a:defRPr sz="3900" kern="1200">
          <a:solidFill>
            <a:schemeClr val="tx1"/>
          </a:solidFill>
          <a:latin typeface="Arial"/>
          <a:ea typeface="+mn-ea"/>
          <a:cs typeface="Arial"/>
        </a:defRPr>
      </a:lvl4pPr>
      <a:lvl5pPr marL="2337319" indent="-274306" algn="l" defTabSz="548613" rtl="0" eaLnBrk="1" latinLnBrk="0" hangingPunct="1">
        <a:spcBef>
          <a:spcPct val="20000"/>
        </a:spcBef>
        <a:buFont typeface="Arial"/>
        <a:buChar char="»"/>
        <a:defRPr sz="3900" kern="1200">
          <a:solidFill>
            <a:schemeClr val="tx1"/>
          </a:solidFill>
          <a:latin typeface="Arial"/>
          <a:ea typeface="+mn-ea"/>
          <a:cs typeface="Arial"/>
        </a:defRPr>
      </a:lvl5pPr>
      <a:lvl6pPr marL="3017369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982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594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207" indent="-274306" algn="l" defTabSz="548613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1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2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450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063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675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288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88901" algn="l" defTabSz="54861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oh-ost.portal.cambiumast.com/resources/online-systems-resources/assessment-authori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authoring.cambiumast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hyperlink" Target="mailto:Scott.Bryant@education.ohio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236" y="981635"/>
            <a:ext cx="12732750" cy="829780"/>
          </a:xfrm>
        </p:spPr>
        <p:txBody>
          <a:bodyPr/>
          <a:lstStyle/>
          <a:p>
            <a:r>
              <a:rPr lang="en-US" sz="3600" dirty="0"/>
              <a:t>Assessment Authoring System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450476" y="6774406"/>
            <a:ext cx="3916877" cy="473559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Scott Bryant</a:t>
            </a:r>
            <a:br>
              <a:rPr lang="en-US" sz="2400" dirty="0"/>
            </a:br>
            <a:r>
              <a:rPr lang="en-US" sz="2400" dirty="0"/>
              <a:t>Office of Assessment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4857BD1-B2A9-3D96-B5E7-B5F3405098DD}"/>
              </a:ext>
            </a:extLst>
          </p:cNvPr>
          <p:cNvSpPr txBox="1">
            <a:spLocks/>
          </p:cNvSpPr>
          <p:nvPr/>
        </p:nvSpPr>
        <p:spPr>
          <a:xfrm>
            <a:off x="313236" y="7723344"/>
            <a:ext cx="3916877" cy="506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72402" indent="-272402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766" indent="-27049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230568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788706" indent="-274306" algn="l" defTabSz="548613" rtl="0" eaLnBrk="1" latinLnBrk="0" hangingPunct="1">
              <a:spcBef>
                <a:spcPct val="20000"/>
              </a:spcBef>
              <a:buFont typeface="Arial"/>
              <a:buChar char="–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337319" indent="-274306" algn="l" defTabSz="548613" rtl="0" eaLnBrk="1" latinLnBrk="0" hangingPunct="1">
              <a:spcBef>
                <a:spcPct val="20000"/>
              </a:spcBef>
              <a:buFont typeface="Arial"/>
              <a:buChar char="»"/>
              <a:defRPr sz="39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017369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5982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594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207" indent="-274306" algn="l" defTabSz="548613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b="1" dirty="0">
                <a:solidFill>
                  <a:schemeClr val="bg1"/>
                </a:solidFill>
              </a:rPr>
              <a:t>August 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 descr="The Test Sharing page with focus on Selected Recipients.">
            <a:extLst>
              <a:ext uri="{FF2B5EF4-FFF2-40B4-BE49-F238E27FC236}">
                <a16:creationId xmlns:a16="http://schemas.microsoft.com/office/drawing/2014/main" id="{89FBAA96-18FD-AF0F-F1B3-3AB748106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501" y="2341084"/>
            <a:ext cx="8618982" cy="389020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468BDB-F341-F4E8-D3D6-C21675A1FA5A}"/>
              </a:ext>
            </a:extLst>
          </p:cNvPr>
          <p:cNvSpPr txBox="1"/>
          <p:nvPr/>
        </p:nvSpPr>
        <p:spPr>
          <a:xfrm>
            <a:off x="404917" y="2762691"/>
            <a:ext cx="486738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Teachers will also have the ability to collaborate in creating and sharing assessments for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District-level users will also be able to create tests and share these tests with their teachers</a:t>
            </a:r>
          </a:p>
        </p:txBody>
      </p:sp>
    </p:spTree>
    <p:extLst>
      <p:ext uri="{BB962C8B-B14F-4D97-AF65-F5344CB8AC3E}">
        <p14:creationId xmlns:p14="http://schemas.microsoft.com/office/powerpoint/2010/main" val="641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TA Site open to the Select Tests tab, which displays available test categories and tests on the left, as well as the selected tests on the right">
            <a:extLst>
              <a:ext uri="{FF2B5EF4-FFF2-40B4-BE49-F238E27FC236}">
                <a16:creationId xmlns:a16="http://schemas.microsoft.com/office/drawing/2014/main" id="{3DF47403-B077-4898-BFBF-2B76F30966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188" y="1747683"/>
            <a:ext cx="5785346" cy="2591269"/>
          </a:xfrm>
          <a:prstGeom prst="rect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Set Test Window pop-up.">
            <a:extLst>
              <a:ext uri="{FF2B5EF4-FFF2-40B4-BE49-F238E27FC236}">
                <a16:creationId xmlns:a16="http://schemas.microsoft.com/office/drawing/2014/main" id="{DE45DD96-5077-7160-9396-F8C51B693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126" y="4667726"/>
            <a:ext cx="5646408" cy="2713718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C34148C-4273-5830-EB92-35BDC5AC7486}"/>
              </a:ext>
            </a:extLst>
          </p:cNvPr>
          <p:cNvSpPr txBox="1"/>
          <p:nvPr/>
        </p:nvSpPr>
        <p:spPr>
          <a:xfrm>
            <a:off x="383852" y="2715387"/>
            <a:ext cx="732033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Once a test is published, it will be available for the test administrator to choose in the Test Administrator Interface.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DFC07-BAFF-E951-FE65-27920D8EECF6}"/>
              </a:ext>
            </a:extLst>
          </p:cNvPr>
          <p:cNvSpPr txBox="1"/>
          <p:nvPr/>
        </p:nvSpPr>
        <p:spPr>
          <a:xfrm>
            <a:off x="383852" y="5372809"/>
            <a:ext cx="732033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Depending on the user role, test windows can also be established for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4148C-4273-5830-EB92-35BDC5AC7486}"/>
              </a:ext>
            </a:extLst>
          </p:cNvPr>
          <p:cNvSpPr txBox="1"/>
          <p:nvPr/>
        </p:nvSpPr>
        <p:spPr>
          <a:xfrm>
            <a:off x="383852" y="2976148"/>
            <a:ext cx="7320336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Tests can also be printed into booklets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FDFC07-BAFF-E951-FE65-27920D8EECF6}"/>
              </a:ext>
            </a:extLst>
          </p:cNvPr>
          <p:cNvSpPr txBox="1"/>
          <p:nvPr/>
        </p:nvSpPr>
        <p:spPr>
          <a:xfrm>
            <a:off x="383852" y="4381125"/>
            <a:ext cx="732033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Allows for printing of student booklets and teacher booklets which include scoring guides (all items hand-scored)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6483D-87EB-A8B6-3C4A-1CE6DEDF6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956" y="2515312"/>
            <a:ext cx="6747592" cy="337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9820C7-0FCB-1C0A-E6DD-7459F6377F46}"/>
              </a:ext>
            </a:extLst>
          </p:cNvPr>
          <p:cNvSpPr txBox="1"/>
          <p:nvPr/>
        </p:nvSpPr>
        <p:spPr>
          <a:xfrm>
            <a:off x="2497905" y="6059697"/>
            <a:ext cx="96153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Test scores will be reported into the Centralized Reporting System as with all other state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8778B-3C30-6BC4-2EF1-1CF548919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408" y="1685850"/>
            <a:ext cx="8955583" cy="444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3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B08F07-C142-F76B-0F71-DAAACF03A4DB}"/>
              </a:ext>
            </a:extLst>
          </p:cNvPr>
          <p:cNvSpPr/>
          <p:nvPr/>
        </p:nvSpPr>
        <p:spPr>
          <a:xfrm>
            <a:off x="2886419" y="2181340"/>
            <a:ext cx="892367" cy="3194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 descr="Performance on Tests report page showing Grade 3 Sample tests.">
            <a:extLst>
              <a:ext uri="{FF2B5EF4-FFF2-40B4-BE49-F238E27FC236}">
                <a16:creationId xmlns:a16="http://schemas.microsoft.com/office/drawing/2014/main" id="{2E60D737-80BB-81DD-3D1A-A94C5DB45C0B}"/>
              </a:ext>
            </a:extLst>
          </p:cNvPr>
          <p:cNvGrpSpPr/>
          <p:nvPr/>
        </p:nvGrpSpPr>
        <p:grpSpPr>
          <a:xfrm>
            <a:off x="1546578" y="1729245"/>
            <a:ext cx="11537244" cy="5063923"/>
            <a:chOff x="327378" y="897038"/>
            <a:chExt cx="11537244" cy="506392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19F19D8-A738-D448-2274-153E2B4B2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7378" y="897038"/>
              <a:ext cx="11537244" cy="5063923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5A44FA-C61A-E215-5A66-5F969588F57C}"/>
                </a:ext>
              </a:extLst>
            </p:cNvPr>
            <p:cNvSpPr/>
            <p:nvPr/>
          </p:nvSpPr>
          <p:spPr>
            <a:xfrm>
              <a:off x="4571999" y="2409824"/>
              <a:ext cx="1038225" cy="161925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solidFill>
                    <a:schemeClr val="tx2"/>
                  </a:solidFill>
                </a:rPr>
                <a:t>Teacher-Authored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7FF455-1534-2D2A-2BE0-DA1BE9F08427}"/>
                </a:ext>
              </a:extLst>
            </p:cNvPr>
            <p:cNvSpPr/>
            <p:nvPr/>
          </p:nvSpPr>
          <p:spPr>
            <a:xfrm>
              <a:off x="4571999" y="2885178"/>
              <a:ext cx="1038225" cy="161925"/>
            </a:xfrm>
            <a:prstGeom prst="rect">
              <a:avLst/>
            </a:prstGeom>
            <a:solidFill>
              <a:srgbClr val="FBFBFB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solidFill>
                    <a:schemeClr val="tx2"/>
                  </a:solidFill>
                </a:rPr>
                <a:t>Teacher-Authored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56B64D4-7B4B-BDC0-61C1-D1321F5761EB}"/>
                </a:ext>
              </a:extLst>
            </p:cNvPr>
            <p:cNvSpPr/>
            <p:nvPr/>
          </p:nvSpPr>
          <p:spPr>
            <a:xfrm>
              <a:off x="4571999" y="3378601"/>
              <a:ext cx="1038225" cy="161925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900">
                  <a:solidFill>
                    <a:schemeClr val="tx2"/>
                  </a:solidFill>
                </a:rPr>
                <a:t>Teacher-Authored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21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My Student's Performance on Test report displaying Performance by Student.">
            <a:extLst>
              <a:ext uri="{FF2B5EF4-FFF2-40B4-BE49-F238E27FC236}">
                <a16:creationId xmlns:a16="http://schemas.microsoft.com/office/drawing/2014/main" id="{C069560F-6892-9C17-7805-51BE15224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28" y="1756881"/>
            <a:ext cx="10971943" cy="543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15477-8053-FE62-C6D5-8F95845E9534}"/>
              </a:ext>
            </a:extLst>
          </p:cNvPr>
          <p:cNvSpPr txBox="1"/>
          <p:nvPr/>
        </p:nvSpPr>
        <p:spPr>
          <a:xfrm>
            <a:off x="240633" y="2129641"/>
            <a:ext cx="426070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Assessment Authoring Resources now available at: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https://oh-ost.portal.cambiumast.com/resources/online-systems-resources/assessment-authoring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0247D4-3052-9E54-BAC1-F6F47A45B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48" y="1736917"/>
            <a:ext cx="7818999" cy="54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94217-127E-EA9B-95FB-C4E5D019AD1E}"/>
              </a:ext>
            </a:extLst>
          </p:cNvPr>
          <p:cNvSpPr txBox="1"/>
          <p:nvPr/>
        </p:nvSpPr>
        <p:spPr>
          <a:xfrm>
            <a:off x="3545306" y="3406914"/>
            <a:ext cx="92723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https://authoring.cambiumast.com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9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8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6F7423-5E7D-C006-D70E-D34766942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55095" y="14125"/>
            <a:ext cx="14685495" cy="319207"/>
          </a:xfrm>
          <a:prstGeom prst="rect">
            <a:avLst/>
          </a:prstGeom>
          <a:solidFill>
            <a:srgbClr val="EFEBE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A0F6-1B8A-41B6-88AE-64703E00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3" name="Group 2" descr="Social media icons&#10;Follow @OHEducation">
            <a:extLst>
              <a:ext uri="{FF2B5EF4-FFF2-40B4-BE49-F238E27FC236}">
                <a16:creationId xmlns:a16="http://schemas.microsoft.com/office/drawing/2014/main" id="{B5271D1D-C437-014E-9AD5-8E23847ED507}"/>
              </a:ext>
            </a:extLst>
          </p:cNvPr>
          <p:cNvGrpSpPr/>
          <p:nvPr/>
        </p:nvGrpSpPr>
        <p:grpSpPr>
          <a:xfrm>
            <a:off x="-55095" y="370504"/>
            <a:ext cx="14630400" cy="1956594"/>
            <a:chOff x="25939" y="350539"/>
            <a:chExt cx="14630400" cy="1956594"/>
          </a:xfrm>
          <a:noFill/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C8F95C-2A63-4643-88BE-9198D5E64AB8}"/>
                </a:ext>
              </a:extLst>
            </p:cNvPr>
            <p:cNvSpPr/>
            <p:nvPr/>
          </p:nvSpPr>
          <p:spPr>
            <a:xfrm>
              <a:off x="25939" y="350539"/>
              <a:ext cx="14630400" cy="162997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3CDF013-111E-BC47-8BBE-8417486E809E}"/>
                </a:ext>
              </a:extLst>
            </p:cNvPr>
            <p:cNvSpPr/>
            <p:nvPr/>
          </p:nvSpPr>
          <p:spPr>
            <a:xfrm>
              <a:off x="4515338" y="176165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0116F3-539D-4D4D-96D5-AC2D569D32CB}"/>
                </a:ext>
              </a:extLst>
            </p:cNvPr>
            <p:cNvSpPr/>
            <p:nvPr/>
          </p:nvSpPr>
          <p:spPr>
            <a:xfrm>
              <a:off x="11457898" y="1869417"/>
              <a:ext cx="483954" cy="43771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7" descr="LinkedIn icon">
            <a:extLst>
              <a:ext uri="{FF2B5EF4-FFF2-40B4-BE49-F238E27FC236}">
                <a16:creationId xmlns:a16="http://schemas.microsoft.com/office/drawing/2014/main" id="{D617C388-50F8-4E06-AED9-3D1D2AE7D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2813" y="598072"/>
            <a:ext cx="933450" cy="933450"/>
          </a:xfrm>
          <a:prstGeom prst="rect">
            <a:avLst/>
          </a:prstGeom>
        </p:spPr>
      </p:pic>
      <p:pic>
        <p:nvPicPr>
          <p:cNvPr id="18" name="Picture 18" descr="YouTube icon">
            <a:extLst>
              <a:ext uri="{FF2B5EF4-FFF2-40B4-BE49-F238E27FC236}">
                <a16:creationId xmlns:a16="http://schemas.microsoft.com/office/drawing/2014/main" id="{623A2FA0-94B4-4F29-9794-3A502600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182" y="591414"/>
            <a:ext cx="942975" cy="942975"/>
          </a:xfrm>
          <a:prstGeom prst="rect">
            <a:avLst/>
          </a:prstGeom>
        </p:spPr>
      </p:pic>
      <p:pic>
        <p:nvPicPr>
          <p:cNvPr id="19" name="Picture 19" descr="Instagram icon">
            <a:extLst>
              <a:ext uri="{FF2B5EF4-FFF2-40B4-BE49-F238E27FC236}">
                <a16:creationId xmlns:a16="http://schemas.microsoft.com/office/drawing/2014/main" id="{E122F859-9F7F-4591-BCEA-B8407E8F4C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113" y="589194"/>
            <a:ext cx="952500" cy="952500"/>
          </a:xfrm>
          <a:prstGeom prst="rect">
            <a:avLst/>
          </a:prstGeom>
        </p:spPr>
      </p:pic>
      <p:pic>
        <p:nvPicPr>
          <p:cNvPr id="20" name="Picture 20" descr="Twitter icon">
            <a:extLst>
              <a:ext uri="{FF2B5EF4-FFF2-40B4-BE49-F238E27FC236}">
                <a16:creationId xmlns:a16="http://schemas.microsoft.com/office/drawing/2014/main" id="{F5D00FE4-CBF7-4906-9A71-1D633003FB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99" y="598072"/>
            <a:ext cx="933450" cy="933450"/>
          </a:xfrm>
          <a:prstGeom prst="rect">
            <a:avLst/>
          </a:prstGeom>
        </p:spPr>
      </p:pic>
      <p:pic>
        <p:nvPicPr>
          <p:cNvPr id="21" name="Picture 21" descr="Facebook icon">
            <a:extLst>
              <a:ext uri="{FF2B5EF4-FFF2-40B4-BE49-F238E27FC236}">
                <a16:creationId xmlns:a16="http://schemas.microsoft.com/office/drawing/2014/main" id="{6D0281BA-67FB-4198-8A03-23C37CE49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9607" y="593633"/>
            <a:ext cx="942975" cy="942975"/>
          </a:xfrm>
          <a:prstGeom prst="rect">
            <a:avLst/>
          </a:prstGeom>
        </p:spPr>
      </p:pic>
      <p:pic>
        <p:nvPicPr>
          <p:cNvPr id="9" name="Picture 8" descr="Social media likes and loves.">
            <a:extLst>
              <a:ext uri="{FF2B5EF4-FFF2-40B4-BE49-F238E27FC236}">
                <a16:creationId xmlns:a16="http://schemas.microsoft.com/office/drawing/2014/main" id="{935E381C-FDAB-3A3A-62F4-23F8A7A64E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95" y="2885360"/>
            <a:ext cx="14740590" cy="5152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F6790-3632-B4B3-60FA-16F1E387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83" y="1794690"/>
            <a:ext cx="13167360" cy="1569660"/>
          </a:xfrm>
        </p:spPr>
        <p:txBody>
          <a:bodyPr/>
          <a:lstStyle/>
          <a:p>
            <a:r>
              <a:rPr lang="en-US" sz="5400" dirty="0">
                <a:solidFill>
                  <a:srgbClr val="535151"/>
                </a:solidFill>
              </a:rPr>
              <a:t>@OH</a:t>
            </a:r>
            <a:r>
              <a:rPr lang="en-US" sz="5400" baseline="0" dirty="0">
                <a:solidFill>
                  <a:srgbClr val="535151"/>
                </a:solidFill>
              </a:rPr>
              <a:t>Education</a:t>
            </a:r>
            <a:br>
              <a:rPr lang="en-US" sz="5400" baseline="0" dirty="0">
                <a:solidFill>
                  <a:srgbClr val="535151"/>
                </a:solidFill>
              </a:rPr>
            </a:br>
            <a:r>
              <a:rPr lang="en-US" sz="2400" baseline="0" dirty="0">
                <a:solidFill>
                  <a:srgbClr val="535151"/>
                </a:solidFill>
                <a:hlinkClick r:id="rId9"/>
              </a:rPr>
              <a:t>Scott.Bryant@education.ohio.gov</a:t>
            </a:r>
            <a:br>
              <a:rPr lang="en-US" sz="2400" baseline="0" dirty="0">
                <a:solidFill>
                  <a:srgbClr val="535151"/>
                </a:solidFill>
              </a:rPr>
            </a:br>
            <a:r>
              <a:rPr lang="en-US" sz="2400" baseline="0" dirty="0">
                <a:solidFill>
                  <a:srgbClr val="535151"/>
                </a:solidFill>
              </a:rPr>
              <a:t>614-728-7121</a:t>
            </a:r>
            <a:endParaRPr lang="en-US" sz="2400" dirty="0">
              <a:solidFill>
                <a:srgbClr val="5351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7239638-FE80-B944-EA65-A694AB17A259}"/>
              </a:ext>
            </a:extLst>
          </p:cNvPr>
          <p:cNvSpPr/>
          <p:nvPr/>
        </p:nvSpPr>
        <p:spPr>
          <a:xfrm>
            <a:off x="732223" y="1778070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As part of ODE’s new contract with Cambium, it included creation and rollout of a new assessment authoring system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57AEE9E-2269-1B81-28AE-F67E590DED40}"/>
              </a:ext>
            </a:extLst>
          </p:cNvPr>
          <p:cNvSpPr/>
          <p:nvPr/>
        </p:nvSpPr>
        <p:spPr>
          <a:xfrm>
            <a:off x="732224" y="3644084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Assessment Authoring allows for teachers and districts to build tests from a bank of thousands of test items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6CEB6A3C-61C6-F39A-F124-866047F2ADC1}"/>
              </a:ext>
            </a:extLst>
          </p:cNvPr>
          <p:cNvSpPr/>
          <p:nvPr/>
        </p:nvSpPr>
        <p:spPr>
          <a:xfrm>
            <a:off x="732225" y="5510098"/>
            <a:ext cx="13165947" cy="1406028"/>
          </a:xfrm>
          <a:prstGeom prst="roundRect">
            <a:avLst>
              <a:gd name="adj" fmla="val 50000"/>
            </a:avLst>
          </a:prstGeom>
          <a:solidFill>
            <a:srgbClr val="3C7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0" rtlCol="0" anchor="ctr"/>
          <a:lstStyle/>
          <a:p>
            <a:pPr lvl="1">
              <a:spcBef>
                <a:spcPts val="1200"/>
              </a:spcBef>
            </a:pP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Available to districts and schools as of 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August 1, </a:t>
            </a:r>
            <a:r>
              <a:rPr lang="en-US" sz="3200" dirty="0">
                <a:solidFill>
                  <a:schemeClr val="bg1"/>
                </a:solidFill>
                <a:latin typeface="Arial"/>
                <a:cs typeface="Arial"/>
              </a:rPr>
              <a:t>AASCD will be rolled out </a:t>
            </a:r>
            <a:r>
              <a:rPr lang="en-US" sz="3200">
                <a:solidFill>
                  <a:schemeClr val="bg1"/>
                </a:solidFill>
                <a:latin typeface="Arial"/>
                <a:cs typeface="Arial"/>
              </a:rPr>
              <a:t>September 11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57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38F8FC75-8A34-5E54-BB6D-5C89A71791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7951" y="2008036"/>
            <a:ext cx="4517147" cy="5009297"/>
          </a:xfrm>
        </p:spPr>
        <p:txBody>
          <a:bodyPr/>
          <a:lstStyle/>
          <a:p>
            <a:r>
              <a:rPr lang="en-US" sz="2400" dirty="0"/>
              <a:t>The new system is accessed from the same location as other CAI systems, e.g., TIDE, the TA interface, CRS. A new card will be added to the portal to access the new system.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Once tests are built and published, the custom tests are administered and reported using the same systems as the summative assessments.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699AB-A14A-F9E6-22C5-2E82EE7B9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998" y="2567348"/>
            <a:ext cx="5470356" cy="3438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CFF233-11A7-1DF5-1A93-871A933F0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5255" y="3209966"/>
            <a:ext cx="3591426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3A644-F928-0339-5D80-CB72C7052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4321" y="2349383"/>
            <a:ext cx="4176522" cy="500929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 the system, you can view the items that are loaded in the system using the View Item Libraries button.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You can use the Tests tab to create custom tests by searching for items to add, or use the test generator wizard to set some parameters to automatically generate a test. E.g., subject, grade, standards, number of items.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00F531-D9C8-6142-40E4-1E716142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57" y="1687930"/>
            <a:ext cx="8967159" cy="511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24E7BD-5A06-DF0D-B73A-DEFB189C9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473" y="1795221"/>
            <a:ext cx="2290502" cy="5010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1EC562-70CF-C6EB-7910-033229CB8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322" y="1906562"/>
            <a:ext cx="4119964" cy="44164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D8242A-6558-E560-1C15-36CFC3EF1E34}"/>
              </a:ext>
            </a:extLst>
          </p:cNvPr>
          <p:cNvSpPr txBox="1"/>
          <p:nvPr/>
        </p:nvSpPr>
        <p:spPr>
          <a:xfrm>
            <a:off x="458397" y="2649971"/>
            <a:ext cx="5668168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of the benchmark and checkpoint tests are pre-loaded in the assessment authoring system, so you can view the items before administering them to your students. You can also add or remove items to them.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0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95EBD-7D14-B992-B360-AB7773F29B9F}"/>
              </a:ext>
            </a:extLst>
          </p:cNvPr>
          <p:cNvSpPr txBox="1"/>
          <p:nvPr/>
        </p:nvSpPr>
        <p:spPr>
          <a:xfrm>
            <a:off x="10585221" y="2364629"/>
            <a:ext cx="34289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item libraries tab allows you to use various filters to find items you may want to use on a test.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this tab, you can favorite items, or create custom labels to help identify them when you are creating a test.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43500-B84F-F1A7-DC20-AF4136CB9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1572341"/>
            <a:ext cx="8416159" cy="564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95EBD-7D14-B992-B360-AB7773F29B9F}"/>
              </a:ext>
            </a:extLst>
          </p:cNvPr>
          <p:cNvSpPr txBox="1"/>
          <p:nvPr/>
        </p:nvSpPr>
        <p:spPr>
          <a:xfrm>
            <a:off x="8515790" y="2350359"/>
            <a:ext cx="45103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Authoring includes all Grades 4 and 6 Social Studies items as well as all high school physical science items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B7324-80CF-3F66-8106-13E0680CA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1739903"/>
            <a:ext cx="5249840" cy="27200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513F8E-E800-F007-A38D-85053C389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20" y="4804568"/>
            <a:ext cx="5168540" cy="24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D8C359-7D58-9881-7F81-A24799D37B90}"/>
              </a:ext>
            </a:extLst>
          </p:cNvPr>
          <p:cNvSpPr txBox="1"/>
          <p:nvPr/>
        </p:nvSpPr>
        <p:spPr>
          <a:xfrm>
            <a:off x="9639729" y="3032576"/>
            <a:ext cx="4990671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 the tests tab, after clicking on Create New Test, the same search filters appear to find items to add to a test.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as many items as you want to the test, then click Publish Test to make this new test available to assign to students in the TA interface.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1AD25B-3BA6-92AA-D0C7-F91F46D5F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04" y="1783306"/>
            <a:ext cx="8964026" cy="503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9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D0DD2F0-D5EF-4084-A6E0-1CA30CAA0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8643"/>
            <a:ext cx="14630400" cy="769441"/>
          </a:xfrm>
          <a:solidFill>
            <a:srgbClr val="3C7BA9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defTabSz="457200"/>
            <a:r>
              <a:rPr lang="en-US" dirty="0">
                <a:solidFill>
                  <a:schemeClr val="bg1"/>
                </a:solidFill>
              </a:rPr>
              <a:t>Assessment Authoring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CE1A1-12CD-4E68-ADF2-00D24D6F4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63015-ABDD-44E9-850F-7B4794200E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3B1DDC79-88FD-921E-7065-558ABA807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756" y="4114800"/>
            <a:ext cx="9696888" cy="32824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F84B74-A23C-2631-2E3A-ADBE18BE3E66}"/>
              </a:ext>
            </a:extLst>
          </p:cNvPr>
          <p:cNvSpPr txBox="1"/>
          <p:nvPr/>
        </p:nvSpPr>
        <p:spPr>
          <a:xfrm>
            <a:off x="1962364" y="1550953"/>
            <a:ext cx="10911155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test generator wizard by first setting basic settings: test name, grade, subject.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select the content standards for the test. You can align to a reporting category or individual standards.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example in the screenshot, I have selected grade 3 math, geometry reporting category. There are 30 items available to add to a 10-item test</a:t>
            </a:r>
          </a:p>
        </p:txBody>
      </p:sp>
    </p:spTree>
    <p:extLst>
      <p:ext uri="{BB962C8B-B14F-4D97-AF65-F5344CB8AC3E}">
        <p14:creationId xmlns:p14="http://schemas.microsoft.com/office/powerpoint/2010/main" val="7324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C7BA9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FO-B-ES" id="{24371C3B-D36F-4D35-9464-F3B6F9565C2E}" vid="{D3EE6194-DAD7-4A17-A38C-04BA906595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6eaf07b-c65c-473d-92a0-cd8f808fc83a">
      <UserInfo>
        <DisplayName/>
        <AccountId xsi:nil="true"/>
        <AccountType/>
      </UserInfo>
    </SharedWithUsers>
    <MediaLengthInSeconds xmlns="9e7345f5-23e2-40da-a527-d1432b04cf8d" xsi:nil="true"/>
    <TaxCatchAll xmlns="06a0b0f5-ab3f-4382-8730-459fb424e421" xsi:nil="true"/>
    <lcf76f155ced4ddcb4097134ff3c332f xmlns="9e7345f5-23e2-40da-a527-d1432b04cf8d">
      <Terms xmlns="http://schemas.microsoft.com/office/infopath/2007/PartnerControls"/>
    </lcf76f155ced4ddcb4097134ff3c332f>
    <ResourceType xmlns="9e7345f5-23e2-40da-a527-d1432b04cf8d" xsi:nil="true"/>
    <OhioLearnSimulation xmlns="9e7345f5-23e2-40da-a527-d1432b04cf8d" xsi:nil="true"/>
    <UserType xmlns="9e7345f5-23e2-40da-a527-d1432b04cf8d" xsi:nil="true"/>
    <Video xmlns="9e7345f5-23e2-40da-a527-d1432b04cf8d">
      <Url xsi:nil="true"/>
      <Description xsi:nil="true"/>
    </Vide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BC4A516908D44B04DD851D72A7FB1" ma:contentTypeVersion="18" ma:contentTypeDescription="Create a new document." ma:contentTypeScope="" ma:versionID="961275659c7a43d8e3a0226b4bf15dd5">
  <xsd:schema xmlns:xsd="http://www.w3.org/2001/XMLSchema" xmlns:xs="http://www.w3.org/2001/XMLSchema" xmlns:p="http://schemas.microsoft.com/office/2006/metadata/properties" xmlns:ns2="9e7345f5-23e2-40da-a527-d1432b04cf8d" xmlns:ns3="66eaf07b-c65c-473d-92a0-cd8f808fc83a" xmlns:ns4="06a0b0f5-ab3f-4382-8730-459fb424e421" targetNamespace="http://schemas.microsoft.com/office/2006/metadata/properties" ma:root="true" ma:fieldsID="1c3518adb65d8e634a0867a8e4400408" ns2:_="" ns3:_="" ns4:_="">
    <xsd:import namespace="9e7345f5-23e2-40da-a527-d1432b04cf8d"/>
    <xsd:import namespace="66eaf07b-c65c-473d-92a0-cd8f808fc83a"/>
    <xsd:import namespace="06a0b0f5-ab3f-4382-8730-459fb424e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UserType" minOccurs="0"/>
                <xsd:element ref="ns2:Video" minOccurs="0"/>
                <xsd:element ref="ns2:OhioLearnSimulation" minOccurs="0"/>
                <xsd:element ref="ns2:Resource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345f5-23e2-40da-a527-d1432b04c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234c9c0-dc82-4bd3-8448-fd5c6ce0fb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UserType" ma:index="22" nillable="true" ma:displayName="User Type" ma:format="RadioButtons" ma:internalName="UserType">
      <xsd:simpleType>
        <xsd:restriction base="dms:Choice">
          <xsd:enumeration value="Employee"/>
          <xsd:enumeration value="Supervisor"/>
        </xsd:restriction>
      </xsd:simpleType>
    </xsd:element>
    <xsd:element name="Video" ma:index="23" nillable="true" ma:displayName="Video" ma:format="Hyperlink" ma:internalName="Vide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OhioLearnSimulation" ma:index="24" nillable="true" ma:displayName="Ohio Learn Simulation" ma:format="Dropdown" ma:internalName="OhioLearnSimulation">
      <xsd:simpleType>
        <xsd:restriction base="dms:Text">
          <xsd:maxLength value="255"/>
        </xsd:restriction>
      </xsd:simpleType>
    </xsd:element>
    <xsd:element name="ResourceType" ma:index="25" nillable="true" ma:displayName="Resource Type" ma:format="Dropdown" ma:internalName="ResourceType">
      <xsd:simpleType>
        <xsd:restriction base="dms:Choice">
          <xsd:enumeration value="Job Aid"/>
          <xsd:enumeration value="Form"/>
          <xsd:enumeration value="Tip She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af07b-c65c-473d-92a0-cd8f808fc83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0b0f5-ab3f-4382-8730-459fb424e42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2c3e647f-bee5-4c72-b508-7354bfd2a206}" ma:internalName="TaxCatchAll" ma:showField="CatchAllData" ma:web="66eaf07b-c65c-473d-92a0-cd8f808fc8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47231-DCB6-4740-AF68-2D7BC9EA8043}">
  <ds:schemaRefs>
    <ds:schemaRef ds:uri="06a0b0f5-ab3f-4382-8730-459fb424e421"/>
    <ds:schemaRef ds:uri="66eaf07b-c65c-473d-92a0-cd8f808fc83a"/>
    <ds:schemaRef ds:uri="9e7345f5-23e2-40da-a527-d1432b04cf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0F3C53-3084-45F0-9C1B-9BDAACC77C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345f5-23e2-40da-a527-d1432b04cf8d"/>
    <ds:schemaRef ds:uri="66eaf07b-c65c-473d-92a0-cd8f808fc83a"/>
    <ds:schemaRef ds:uri="06a0b0f5-ab3f-4382-8730-459fb424e4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F90C8B3-D973-447D-885F-36B6C1CA91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FFO-B-ES</Template>
  <TotalTime>5926</TotalTime>
  <Words>652</Words>
  <Application>Microsoft Office PowerPoint</Application>
  <PresentationFormat>Custom</PresentationFormat>
  <Paragraphs>73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Assessment Authoring System 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Assessment Authoring System</vt:lpstr>
      <vt:lpstr>Demonstration</vt:lpstr>
      <vt:lpstr>Questions?</vt:lpstr>
      <vt:lpstr>@OHEducation Scott.Bryant@education.ohio.gov 614-728-7121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OEDPN Presentation</dc:title>
  <dc:creator>Bryant, Scott</dc:creator>
  <cp:lastModifiedBy>Dutton, Amy</cp:lastModifiedBy>
  <cp:revision>2</cp:revision>
  <dcterms:created xsi:type="dcterms:W3CDTF">2023-06-12T12:58:47Z</dcterms:created>
  <dcterms:modified xsi:type="dcterms:W3CDTF">2023-08-22T20:27:13Z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0x0101000F6BC4A516908D44B04DD851D72A7FB1</vt:lpwstr>
  </property>
  <property fmtid="{D5CDD505-2E9C-101B-9397-08002B2CF9AE}" pid="3" name="Order">
    <vt:r8>1824700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