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58"/>
  </p:notesMasterIdLst>
  <p:sldIdLst>
    <p:sldId id="256" r:id="rId5"/>
    <p:sldId id="297" r:id="rId6"/>
    <p:sldId id="298" r:id="rId7"/>
    <p:sldId id="324" r:id="rId8"/>
    <p:sldId id="337" r:id="rId9"/>
    <p:sldId id="338" r:id="rId10"/>
    <p:sldId id="339" r:id="rId11"/>
    <p:sldId id="340" r:id="rId12"/>
    <p:sldId id="327" r:id="rId13"/>
    <p:sldId id="295" r:id="rId14"/>
    <p:sldId id="328" r:id="rId15"/>
    <p:sldId id="336" r:id="rId16"/>
    <p:sldId id="345" r:id="rId17"/>
    <p:sldId id="346" r:id="rId18"/>
    <p:sldId id="329" r:id="rId19"/>
    <p:sldId id="330" r:id="rId20"/>
    <p:sldId id="320" r:id="rId21"/>
    <p:sldId id="331" r:id="rId22"/>
    <p:sldId id="332" r:id="rId23"/>
    <p:sldId id="333" r:id="rId24"/>
    <p:sldId id="334" r:id="rId25"/>
    <p:sldId id="335" r:id="rId26"/>
    <p:sldId id="341" r:id="rId27"/>
    <p:sldId id="344" r:id="rId28"/>
    <p:sldId id="342" r:id="rId29"/>
    <p:sldId id="343" r:id="rId30"/>
    <p:sldId id="290" r:id="rId31"/>
    <p:sldId id="294" r:id="rId32"/>
    <p:sldId id="293" r:id="rId33"/>
    <p:sldId id="292" r:id="rId34"/>
    <p:sldId id="302" r:id="rId35"/>
    <p:sldId id="301" r:id="rId36"/>
    <p:sldId id="300" r:id="rId37"/>
    <p:sldId id="299" r:id="rId38"/>
    <p:sldId id="303" r:id="rId39"/>
    <p:sldId id="305" r:id="rId40"/>
    <p:sldId id="304" r:id="rId41"/>
    <p:sldId id="310" r:id="rId42"/>
    <p:sldId id="309" r:id="rId43"/>
    <p:sldId id="308" r:id="rId44"/>
    <p:sldId id="307" r:id="rId45"/>
    <p:sldId id="306" r:id="rId46"/>
    <p:sldId id="315" r:id="rId47"/>
    <p:sldId id="314" r:id="rId48"/>
    <p:sldId id="313" r:id="rId49"/>
    <p:sldId id="312" r:id="rId50"/>
    <p:sldId id="317" r:id="rId51"/>
    <p:sldId id="316" r:id="rId52"/>
    <p:sldId id="319" r:id="rId53"/>
    <p:sldId id="311" r:id="rId54"/>
    <p:sldId id="323" r:id="rId55"/>
    <p:sldId id="322" r:id="rId56"/>
    <p:sldId id="321" r:id="rId57"/>
  </p:sldIdLst>
  <p:sldSz cx="14630400" cy="8229600"/>
  <p:notesSz cx="6858000" cy="9144000"/>
  <p:defaultTextStyle>
    <a:defPPr>
      <a:defRPr lang="en-US"/>
    </a:defPPr>
    <a:lvl1pPr marL="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861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722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4583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9445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4306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920"/>
    <a:srgbClr val="6CAEDF"/>
    <a:srgbClr val="83A2CA"/>
    <a:srgbClr val="C0DB37"/>
    <a:srgbClr val="04028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2E2163-4B53-4C11-994F-7CA2D291F053}" v="123" dt="2021-11-29T14:10:31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1497" autoAdjust="0"/>
  </p:normalViewPr>
  <p:slideViewPr>
    <p:cSldViewPr snapToGrid="0" snapToObjects="1">
      <p:cViewPr varScale="1">
        <p:scale>
          <a:sx n="78" d="100"/>
          <a:sy n="78" d="100"/>
        </p:scale>
        <p:origin x="1242" y="84"/>
      </p:cViewPr>
      <p:guideLst>
        <p:guide orient="horz" pos="2160"/>
        <p:guide pos="3840"/>
        <p:guide orient="horz" pos="2592"/>
        <p:guide pos="46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22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8A50-36A2-40FA-85F8-D22A6400798F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B8E9-7E05-4C60-A58D-798732DD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48613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97225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45838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19445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743063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54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[When presenting, this</a:t>
            </a:r>
            <a:r>
              <a:rPr lang="en-US" b="1" i="1" baseline="0" dirty="0"/>
              <a:t> slide requires multiple clicks to reveal each element] </a:t>
            </a:r>
            <a:endParaRPr lang="en-US" b="1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9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Q&amp;A: https://</a:t>
            </a:r>
            <a:r>
              <a:rPr lang="en-US" dirty="0" err="1"/>
              <a:t>jamboard.google.com</a:t>
            </a:r>
            <a:r>
              <a:rPr lang="en-US" dirty="0"/>
              <a:t>/d/1HtVFmTqP6fJUmrl-7CwfVO3RGCoT8hKaxWpv0kgjryc/</a:t>
            </a:r>
            <a:r>
              <a:rPr lang="en-US" dirty="0" err="1"/>
              <a:t>viewer?f</a:t>
            </a:r>
            <a:r>
              <a:rPr lang="en-US" dirty="0"/>
              <a:t>=1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01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estimates for each CTPD and school districts were emailed out to CTPD leads.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2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[When presenting, this</a:t>
            </a:r>
            <a:r>
              <a:rPr lang="en-US" b="1" i="1" baseline="0" dirty="0"/>
              <a:t> slide requires multiple clicks to reveal each element] </a:t>
            </a:r>
            <a:endParaRPr lang="en-US" b="1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2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58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jamboard.google.com</a:t>
            </a:r>
            <a:r>
              <a:rPr lang="en-US" dirty="0"/>
              <a:t>/d/1HtVFmTqP6fJUmrl-7CwfVO3RGCoT8hKaxWpv0kgjryc/</a:t>
            </a:r>
            <a:r>
              <a:rPr lang="en-US" dirty="0" err="1"/>
              <a:t>viewer?f</a:t>
            </a:r>
            <a:r>
              <a:rPr lang="en-US" dirty="0"/>
              <a:t>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5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9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63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[When presenting, this</a:t>
            </a:r>
            <a:r>
              <a:rPr lang="en-US" b="1" i="1" baseline="0" dirty="0"/>
              <a:t> slide requires multiple clicks to reveal each element] </a:t>
            </a:r>
            <a:endParaRPr lang="en-US" b="1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2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4630398" cy="8229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75" y="536195"/>
            <a:ext cx="1243584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75" y="6784963"/>
            <a:ext cx="10241280" cy="523220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3400">
                <a:solidFill>
                  <a:srgbClr val="CD0920"/>
                </a:solidFill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804"/>
            <a:ext cx="14630400" cy="86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>
            <a:spAutoFit/>
          </a:bodyPr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08584"/>
            <a:ext cx="13167360" cy="54311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A69C57-A96E-4D28-B89E-61FE079D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1900" y="7719057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907D1-9C08-47F3-B047-6197268ACA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3167360" cy="8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557346"/>
            <a:ext cx="13167360" cy="5431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548613" rtl="0" eaLnBrk="1" latinLnBrk="0" hangingPunct="1">
        <a:spcBef>
          <a:spcPct val="0"/>
        </a:spcBef>
        <a:buNone/>
        <a:defRPr sz="50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72402" indent="-272402" algn="l" defTabSz="548613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1pPr>
      <a:lvl2pPr marL="685766" indent="-270496" algn="l" defTabSz="548613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2pPr>
      <a:lvl3pPr marL="1230568" indent="-274306" algn="l" defTabSz="548613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3pPr>
      <a:lvl4pPr marL="1788706" indent="-274306" algn="l" defTabSz="548613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4pPr>
      <a:lvl5pPr marL="2337319" indent="-274306" algn="l" defTabSz="548613" rtl="0" eaLnBrk="1" latinLnBrk="0" hangingPunct="1">
        <a:spcBef>
          <a:spcPct val="20000"/>
        </a:spcBef>
        <a:buFont typeface="Arial"/>
        <a:buChar char="»"/>
        <a:defRPr sz="3900" kern="1200">
          <a:solidFill>
            <a:schemeClr val="tx1"/>
          </a:solidFill>
          <a:latin typeface="Arial"/>
          <a:ea typeface="+mn-ea"/>
          <a:cs typeface="Arial"/>
        </a:defRPr>
      </a:lvl5pPr>
      <a:lvl6pPr marL="3017369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82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94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7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6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7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8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01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V1-76eTK5Y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11" y="348964"/>
            <a:ext cx="12834626" cy="1323439"/>
          </a:xfrm>
        </p:spPr>
        <p:txBody>
          <a:bodyPr/>
          <a:lstStyle/>
          <a:p>
            <a:r>
              <a:rPr lang="en-US" sz="4200" dirty="0"/>
              <a:t>Career Awareness and Exploration Funds Professional Development Workshop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023" y="6670423"/>
            <a:ext cx="8591625" cy="1107996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tint val="75000"/>
                  </a:schemeClr>
                </a:solidFill>
              </a:rPr>
              <a:t> November 30, 2021 11:00am – 2:00 pm 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FEA76-A20A-42C8-A6DF-AF3DE698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260F0A-0261-46F1-A399-481503E1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26" y="1932775"/>
            <a:ext cx="5316354" cy="3323987"/>
          </a:xfrm>
        </p:spPr>
        <p:txBody>
          <a:bodyPr/>
          <a:lstStyle/>
          <a:p>
            <a:r>
              <a:rPr lang="en-US" sz="5400" dirty="0"/>
              <a:t>Emerging Promising Practices from CTPD Leaders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2377EE-54CE-45C5-A9C9-17A5AE08BE97}"/>
              </a:ext>
            </a:extLst>
          </p:cNvPr>
          <p:cNvSpPr/>
          <p:nvPr/>
        </p:nvSpPr>
        <p:spPr>
          <a:xfrm>
            <a:off x="7329489" y="14288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F72E52-2394-432B-AEB3-122E997C9DF0}"/>
              </a:ext>
            </a:extLst>
          </p:cNvPr>
          <p:cNvCxnSpPr>
            <a:cxnSpLocks/>
          </p:cNvCxnSpPr>
          <p:nvPr/>
        </p:nvCxnSpPr>
        <p:spPr>
          <a:xfrm>
            <a:off x="7315200" y="2464180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E227FD-F0FB-404F-AEDB-CDB257C5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735" y="905943"/>
            <a:ext cx="6258161" cy="62957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Rick Smith – Elementary School Examples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E13395-6B0D-4F0F-B14C-170A4731EA8E}"/>
              </a:ext>
            </a:extLst>
          </p:cNvPr>
          <p:cNvSpPr txBox="1">
            <a:spLocks/>
          </p:cNvSpPr>
          <p:nvPr/>
        </p:nvSpPr>
        <p:spPr>
          <a:xfrm>
            <a:off x="7673737" y="1826187"/>
            <a:ext cx="6796242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b="1" dirty="0">
              <a:ln>
                <a:solidFill>
                  <a:schemeClr val="bg1">
                    <a:lumMod val="65000"/>
                  </a:schemeClr>
                </a:solidFill>
              </a:ln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B115A8-3437-46C6-921F-9147725D62B7}"/>
              </a:ext>
            </a:extLst>
          </p:cNvPr>
          <p:cNvSpPr txBox="1">
            <a:spLocks/>
          </p:cNvSpPr>
          <p:nvPr/>
        </p:nvSpPr>
        <p:spPr>
          <a:xfrm>
            <a:off x="7673735" y="3276441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Brian Bontempo – Middle School Examples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CB675E-7A05-4B11-BCA0-9BA710B3AEB0}"/>
              </a:ext>
            </a:extLst>
          </p:cNvPr>
          <p:cNvSpPr txBox="1">
            <a:spLocks/>
          </p:cNvSpPr>
          <p:nvPr/>
        </p:nvSpPr>
        <p:spPr>
          <a:xfrm>
            <a:off x="7673735" y="5907644"/>
            <a:ext cx="5727940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Joe Glavan – High School Examples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5485B2-6D8B-4162-8B28-1CA0A07FAAC8}"/>
              </a:ext>
            </a:extLst>
          </p:cNvPr>
          <p:cNvCxnSpPr>
            <a:cxnSpLocks/>
          </p:cNvCxnSpPr>
          <p:nvPr/>
        </p:nvCxnSpPr>
        <p:spPr>
          <a:xfrm>
            <a:off x="7315200" y="5048607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0B13C3-91A4-41BB-B803-6CDFFCB77CDE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1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2796BD-7469-5244-AACC-FBE22F16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48269"/>
            <a:ext cx="13167360" cy="769441"/>
          </a:xfrm>
        </p:spPr>
        <p:txBody>
          <a:bodyPr/>
          <a:lstStyle/>
          <a:p>
            <a:r>
              <a:rPr lang="en-US" b="1" dirty="0"/>
              <a:t>Elementary Ideas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A97C5C-2CA5-3141-94A9-ACC323451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32" y="1318084"/>
            <a:ext cx="13394845" cy="64632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920" dirty="0"/>
              <a:t>Align ideas to the grade level curriculum to apply real world activities to lessons already presented in schools.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20" dirty="0"/>
              <a:t>We believe some activities are in person and some can be done virtually with multiple classrooms at one time.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20" dirty="0"/>
              <a:t>OHP Activities in Development</a:t>
            </a:r>
          </a:p>
          <a:p>
            <a:pPr marL="1165860" lvl="1" indent="-617220">
              <a:buAutoNum type="arabicParenR"/>
            </a:pPr>
            <a:r>
              <a:rPr lang="en-US" sz="1920" dirty="0"/>
              <a:t>Mini Manufacturing Day at Elementary Schools</a:t>
            </a:r>
          </a:p>
          <a:p>
            <a:pPr marL="1786890" lvl="2" indent="-417196">
              <a:buFont typeface="+mj-lt"/>
              <a:buAutoNum type="alphaLcPeriod"/>
            </a:pPr>
            <a:r>
              <a:rPr lang="en-US" sz="1920" dirty="0"/>
              <a:t>Use riveter, air brakes, virtual welder, electrical demonstration</a:t>
            </a:r>
          </a:p>
          <a:p>
            <a:pPr marL="1165860" lvl="1" indent="-617220">
              <a:buAutoNum type="arabicParenR"/>
            </a:pPr>
            <a:r>
              <a:rPr lang="en-US" sz="1920" dirty="0"/>
              <a:t>Virtual Cooking Show – Groups Across CTPDs at One Time</a:t>
            </a:r>
          </a:p>
          <a:p>
            <a:pPr marL="1165860" lvl="1" indent="-617220">
              <a:buAutoNum type="arabicParenR"/>
            </a:pPr>
            <a:r>
              <a:rPr lang="en-US" sz="1920" dirty="0"/>
              <a:t>Health Academy</a:t>
            </a:r>
          </a:p>
          <a:p>
            <a:pPr marL="1097280" lvl="2" indent="272416">
              <a:buNone/>
            </a:pPr>
            <a:r>
              <a:rPr lang="en-US" sz="1920" dirty="0"/>
              <a:t>a.      CPR for Kids</a:t>
            </a:r>
          </a:p>
          <a:p>
            <a:pPr marL="1097280" lvl="2" indent="272416">
              <a:buNone/>
            </a:pPr>
            <a:r>
              <a:rPr lang="en-US" sz="1920" dirty="0"/>
              <a:t>b.      Black Light Germ Activity</a:t>
            </a:r>
          </a:p>
          <a:p>
            <a:pPr marL="1097280" lvl="2" indent="272416">
              <a:buNone/>
            </a:pPr>
            <a:r>
              <a:rPr lang="en-US" sz="1920" dirty="0"/>
              <a:t>c.       First Aid Problem Solving	</a:t>
            </a:r>
          </a:p>
          <a:p>
            <a:pPr marL="1097280" lvl="2" indent="272416">
              <a:buNone/>
            </a:pPr>
            <a:r>
              <a:rPr lang="en-US" sz="1920" dirty="0"/>
              <a:t>d.       Exercise Science - Lead classroom workout and show them how to take a pulse</a:t>
            </a:r>
          </a:p>
          <a:p>
            <a:pPr marL="1097280" lvl="1" indent="-548640">
              <a:buAutoNum type="arabicParenR"/>
            </a:pPr>
            <a:r>
              <a:rPr lang="en-US" sz="1920" dirty="0"/>
              <a:t>Elementary spa and hair style demonstration </a:t>
            </a:r>
          </a:p>
          <a:p>
            <a:pPr marL="1097280" lvl="1" indent="-548640">
              <a:buAutoNum type="arabicParenR"/>
            </a:pPr>
            <a:r>
              <a:rPr lang="en-US" sz="1920" dirty="0"/>
              <a:t>Business – Soft Skills Demonstration, Innovative Challenges, Counting/Making Money</a:t>
            </a:r>
          </a:p>
          <a:p>
            <a:pPr marL="1097280" lvl="1" indent="-548640">
              <a:buAutoNum type="arabicParenR"/>
            </a:pPr>
            <a:r>
              <a:rPr lang="en-US" sz="1920" dirty="0"/>
              <a:t>Construction – Build bird houses with all county schools in a park</a:t>
            </a:r>
          </a:p>
          <a:p>
            <a:pPr marL="1097280" lvl="1" indent="-548640">
              <a:buAutoNum type="arabicParenR"/>
            </a:pPr>
            <a:r>
              <a:rPr lang="en-US" sz="1920" dirty="0"/>
              <a:t>Culinary – No bake activity in a box</a:t>
            </a:r>
          </a:p>
          <a:p>
            <a:pPr marL="548640" lvl="1" indent="0">
              <a:buNone/>
            </a:pPr>
            <a:endParaRPr lang="en-US" sz="1920" dirty="0"/>
          </a:p>
          <a:p>
            <a:pPr marL="548640" lvl="1" indent="0">
              <a:buNone/>
            </a:pPr>
            <a:r>
              <a:rPr lang="en-US" sz="1920" dirty="0"/>
              <a:t>For all these activities, there will be a follow-up TFS Career Tree handout to show students the multiple pathways these types of hands-on career paths could lead to providing a vision and a dream. </a:t>
            </a:r>
          </a:p>
          <a:p>
            <a:pPr marL="1097280" lvl="1" indent="-548640">
              <a:buAutoNum type="arabicParenR"/>
            </a:pPr>
            <a:endParaRPr lang="en-US" sz="1680" dirty="0"/>
          </a:p>
          <a:p>
            <a:pPr marL="1097280" lvl="2" indent="0">
              <a:buNone/>
            </a:pPr>
            <a:endParaRPr lang="en-US" sz="1680" dirty="0"/>
          </a:p>
          <a:p>
            <a:pPr marL="1097280" lvl="2" indent="0">
              <a:buNone/>
            </a:pPr>
            <a:r>
              <a:rPr lang="en-US" sz="168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8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89F60-4F51-44F9-82B0-3624E08BD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Middle School Ideas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E1EFC-9665-45E1-B480-7150B2C3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D1-9C08-47F3-B047-6197268ACA7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1AF011-2CC3-4DF4-84C1-EFC60D7BD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780" indent="-271780"/>
            <a:r>
              <a:rPr lang="en-US" sz="2800" dirty="0"/>
              <a:t>Designated Point of Contact for Career Development at the Middle School</a:t>
            </a:r>
          </a:p>
          <a:p>
            <a:pPr marL="271780" indent="-271780"/>
            <a:r>
              <a:rPr lang="en-US" sz="2800" dirty="0"/>
              <a:t>Partner with large employers to develop series of tours to explore &amp; learn about careers in demand careers in our area</a:t>
            </a:r>
          </a:p>
          <a:p>
            <a:pPr marL="271780" indent="-271780"/>
            <a:r>
              <a:rPr lang="en-US" sz="2800" dirty="0"/>
              <a:t>Connect curriculum  in academic areas to micro credentials</a:t>
            </a:r>
          </a:p>
          <a:p>
            <a:pPr marL="685165" lvl="1" indent="-269875"/>
            <a:r>
              <a:rPr lang="en-US" sz="2800" dirty="0"/>
              <a:t>Examples:  </a:t>
            </a:r>
          </a:p>
          <a:p>
            <a:pPr marL="1229995" lvl="2" indent="-273685"/>
            <a:r>
              <a:rPr lang="en-US" sz="2800" dirty="0"/>
              <a:t>Tape/Rule - 1st part of Precision Measurement (Snap-On Tools) - 7th Grade</a:t>
            </a:r>
          </a:p>
          <a:p>
            <a:pPr marL="1229995" lvl="2" indent="-273685"/>
            <a:r>
              <a:rPr lang="en-US" sz="2800" dirty="0"/>
              <a:t>Torque (Snap-On Tools)</a:t>
            </a:r>
          </a:p>
          <a:p>
            <a:pPr marL="1229995" lvl="2" indent="-273685"/>
            <a:r>
              <a:rPr lang="en-US" sz="2800" dirty="0"/>
              <a:t>Multimeter - State approved Industry Credential (Snap-On Tools) - 8th Grade</a:t>
            </a:r>
          </a:p>
          <a:p>
            <a:pPr marL="1229995" lvl="2" indent="-273685"/>
            <a:r>
              <a:rPr lang="en-US" sz="2800" dirty="0"/>
              <a:t>CPR/First Aid (abbreviated version) - 6th Grade</a:t>
            </a:r>
          </a:p>
          <a:p>
            <a:pPr marL="1229995" lvl="2" indent="-273685"/>
            <a:r>
              <a:rPr lang="en-US" sz="2800" dirty="0"/>
              <a:t>Robotics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89F60-4F51-44F9-82B0-3624E08BD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Middle School Ideas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E1EFC-9665-45E1-B480-7150B2C3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D1-9C08-47F3-B047-6197268ACA7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1AF011-2CC3-4DF4-84C1-EFC60D7BD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780" indent="-271780"/>
            <a:r>
              <a:rPr lang="en-US" sz="2800" dirty="0"/>
              <a:t>Use ODE approved credential list or create own “in house” certificate to connect curriculum to micro credential to careers</a:t>
            </a:r>
          </a:p>
          <a:p>
            <a:pPr marL="271780" indent="-271780"/>
            <a:r>
              <a:rPr lang="en-US" sz="2800" dirty="0"/>
              <a:t>Identify “traveling teacher” to go to schools - CTE, School Counselor, Career Development Coordinator, Industry Partner, etc.</a:t>
            </a:r>
          </a:p>
          <a:p>
            <a:pPr marL="271780" indent="-271780"/>
            <a:r>
              <a:rPr lang="en-US" sz="2800" dirty="0"/>
              <a:t>Work with Point of Contact and classroom teacher to coordinate</a:t>
            </a:r>
          </a:p>
          <a:p>
            <a:pPr marL="271780" indent="-271780"/>
            <a:r>
              <a:rPr lang="en-US" sz="2800" dirty="0"/>
              <a:t>Work with vendor to purchase instructional sets</a:t>
            </a:r>
          </a:p>
          <a:p>
            <a:pPr marL="271780" indent="-271780"/>
            <a:r>
              <a:rPr lang="en-US" sz="2800" dirty="0"/>
              <a:t>Develop local business partners to speak to students,  help purchase tools, etc.</a:t>
            </a:r>
          </a:p>
          <a:p>
            <a:pPr marL="271780" indent="-271780"/>
            <a:r>
              <a:rPr lang="en-US" sz="2800" dirty="0"/>
              <a:t>Use local high School CTE Students to assist in class events</a:t>
            </a:r>
          </a:p>
          <a:p>
            <a:pPr marL="271780" indent="-271780"/>
            <a:r>
              <a:rPr lang="en-US" sz="2800" dirty="0"/>
              <a:t>Discuss where these skills transfer in careers</a:t>
            </a:r>
          </a:p>
          <a:p>
            <a:pPr marL="271780" indent="-271780"/>
            <a:r>
              <a:rPr lang="en-US" sz="2800" dirty="0"/>
              <a:t>Create Certificates of Completion, signed off by district, CTE and industry partner</a:t>
            </a:r>
          </a:p>
          <a:p>
            <a:pPr marL="271780" indent="-271780"/>
            <a:endParaRPr lang="en-US" dirty="0"/>
          </a:p>
          <a:p>
            <a:pPr marL="271780" indent="-27178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8A0F7-10A6-40BA-908C-24A0549D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D1-9C08-47F3-B047-6197268ACA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0E9AA6A-064C-420B-AFEC-41BB5A15E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595" y="596566"/>
            <a:ext cx="7950367" cy="60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ooks on a shelf">
            <a:extLst>
              <a:ext uri="{FF2B5EF4-FFF2-40B4-BE49-F238E27FC236}">
                <a16:creationId xmlns:a16="http://schemas.microsoft.com/office/drawing/2014/main" id="{BC0BBD06-0141-4968-801A-F2E575C52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9" t="15228" r="76" b="-244"/>
          <a:stretch/>
        </p:blipFill>
        <p:spPr>
          <a:xfrm>
            <a:off x="0" y="-661102"/>
            <a:ext cx="14642850" cy="83059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0DD2F0-D5EF-4084-A6E0-1CA30CAA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9381"/>
            <a:ext cx="14630400" cy="1538883"/>
          </a:xfrm>
          <a:solidFill>
            <a:srgbClr val="73A5CC">
              <a:alpha val="88000"/>
            </a:srgb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defTabSz="457200"/>
            <a:r>
              <a:rPr lang="en-US" dirty="0">
                <a:solidFill>
                  <a:schemeClr val="bg1"/>
                </a:solidFill>
              </a:rPr>
              <a:t>Career Awareness and Exploration Funds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High School </a:t>
            </a: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6A8B9DB6-9897-45E3-A8CB-53F64A959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18264" y="386958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Engagement</a:t>
            </a: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9DA40924-BECC-4981-8E5A-D7ED0FA45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8416" y="386958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28600" indent="-228600" algn="ctr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BC4A066A-94E2-44BF-88C3-4C6D43D49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282" y="386958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Exploration</a:t>
            </a:r>
          </a:p>
        </p:txBody>
      </p:sp>
    </p:spTree>
    <p:extLst>
      <p:ext uri="{BB962C8B-B14F-4D97-AF65-F5344CB8AC3E}">
        <p14:creationId xmlns:p14="http://schemas.microsoft.com/office/powerpoint/2010/main" val="32515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E821D0-6A43-4893-83E7-A16A26C9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97" y="3138989"/>
            <a:ext cx="5316354" cy="1661993"/>
          </a:xfrm>
        </p:spPr>
        <p:txBody>
          <a:bodyPr/>
          <a:lstStyle/>
          <a:p>
            <a:r>
              <a:rPr lang="en-US" sz="5400" dirty="0"/>
              <a:t>Exploration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92BF-47B3-46E4-B923-F385B5B06D2A}"/>
              </a:ext>
            </a:extLst>
          </p:cNvPr>
          <p:cNvSpPr/>
          <p:nvPr/>
        </p:nvSpPr>
        <p:spPr>
          <a:xfrm>
            <a:off x="7315200" y="9564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0DFF5C-660C-4310-BAFC-F3B8C480CF39}"/>
              </a:ext>
            </a:extLst>
          </p:cNvPr>
          <p:cNvCxnSpPr>
            <a:cxnSpLocks/>
          </p:cNvCxnSpPr>
          <p:nvPr/>
        </p:nvCxnSpPr>
        <p:spPr>
          <a:xfrm>
            <a:off x="7315200" y="1870033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01F11B-9AD9-488E-9DE2-BC9F8897DBDC}"/>
              </a:ext>
            </a:extLst>
          </p:cNvPr>
          <p:cNvSpPr txBox="1">
            <a:spLocks/>
          </p:cNvSpPr>
          <p:nvPr/>
        </p:nvSpPr>
        <p:spPr>
          <a:xfrm>
            <a:off x="7673737" y="1897627"/>
            <a:ext cx="6796242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E65645-A06B-4A9E-98B3-86D689AE2477}"/>
              </a:ext>
            </a:extLst>
          </p:cNvPr>
          <p:cNvSpPr txBox="1">
            <a:spLocks/>
          </p:cNvSpPr>
          <p:nvPr/>
        </p:nvSpPr>
        <p:spPr>
          <a:xfrm>
            <a:off x="7673738" y="3548235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89CCB4-54BF-4F74-8B03-3911712B6554}"/>
              </a:ext>
            </a:extLst>
          </p:cNvPr>
          <p:cNvSpPr txBox="1">
            <a:spLocks/>
          </p:cNvSpPr>
          <p:nvPr/>
        </p:nvSpPr>
        <p:spPr>
          <a:xfrm>
            <a:off x="7673735" y="5189033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1BCC62-0137-4A58-B5FA-70CF437A404A}"/>
              </a:ext>
            </a:extLst>
          </p:cNvPr>
          <p:cNvSpPr txBox="1">
            <a:spLocks/>
          </p:cNvSpPr>
          <p:nvPr/>
        </p:nvSpPr>
        <p:spPr>
          <a:xfrm>
            <a:off x="7673736" y="6585718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b="1" dirty="0">
              <a:ln>
                <a:solidFill>
                  <a:schemeClr val="bg1">
                    <a:lumMod val="65000"/>
                  </a:schemeClr>
                </a:solidFill>
              </a:ln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6ED4B4-8467-4160-94B3-269A10DF0E26}"/>
              </a:ext>
            </a:extLst>
          </p:cNvPr>
          <p:cNvCxnSpPr>
            <a:cxnSpLocks/>
          </p:cNvCxnSpPr>
          <p:nvPr/>
        </p:nvCxnSpPr>
        <p:spPr>
          <a:xfrm>
            <a:off x="7315200" y="3545633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729C12-BE33-4D37-854C-AA7A8E207FF5}"/>
              </a:ext>
            </a:extLst>
          </p:cNvPr>
          <p:cNvCxnSpPr>
            <a:cxnSpLocks/>
          </p:cNvCxnSpPr>
          <p:nvPr/>
        </p:nvCxnSpPr>
        <p:spPr>
          <a:xfrm>
            <a:off x="7305676" y="5331910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6D0277-D2D6-4BA5-BDD5-7A8FD06B2643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5A9B20-7630-4178-9BF0-C5386E01033B}"/>
              </a:ext>
            </a:extLst>
          </p:cNvPr>
          <p:cNvCxnSpPr>
            <a:cxnSpLocks/>
          </p:cNvCxnSpPr>
          <p:nvPr/>
        </p:nvCxnSpPr>
        <p:spPr>
          <a:xfrm>
            <a:off x="7315201" y="7597473"/>
            <a:ext cx="7315199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A4A2803-E158-2342-A4F7-56B532B536B4}"/>
              </a:ext>
            </a:extLst>
          </p:cNvPr>
          <p:cNvSpPr txBox="1"/>
          <p:nvPr/>
        </p:nvSpPr>
        <p:spPr>
          <a:xfrm>
            <a:off x="7671496" y="925731"/>
            <a:ext cx="514285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Means Jobs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Naviance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Transeo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VirtualJobShadow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ntroducing the Roadtrip Nation Interview Archive in Naviance on Vimeo">
            <a:extLst>
              <a:ext uri="{FF2B5EF4-FFF2-40B4-BE49-F238E27FC236}">
                <a16:creationId xmlns:a16="http://schemas.microsoft.com/office/drawing/2014/main" id="{43F66FDD-5DA5-6649-9FA7-43F5834E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69" y="2101938"/>
            <a:ext cx="9134773" cy="51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4C390-D3A0-A14B-A783-B9FB2FF5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0328-E43F-3146-BC03-0F208790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D1-9C08-47F3-B047-6197268ACA7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2" descr="Virtual Job Shadow">
            <a:extLst>
              <a:ext uri="{FF2B5EF4-FFF2-40B4-BE49-F238E27FC236}">
                <a16:creationId xmlns:a16="http://schemas.microsoft.com/office/drawing/2014/main" id="{16BD4B27-7E53-A240-AF3C-8CAD40E515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149">
            <a:off x="0" y="165684"/>
            <a:ext cx="5846600" cy="37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anseo - Posts | Facebook">
            <a:extLst>
              <a:ext uri="{FF2B5EF4-FFF2-40B4-BE49-F238E27FC236}">
                <a16:creationId xmlns:a16="http://schemas.microsoft.com/office/drawing/2014/main" id="{538061F9-2A37-B743-A353-D4FE4306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437">
            <a:off x="4491202" y="371934"/>
            <a:ext cx="42926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CBD26E-215A-A741-BC63-B717A900D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18">
            <a:off x="9060421" y="223191"/>
            <a:ext cx="5426439" cy="3071146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699752C-5AF0-BB4A-8EF6-65412665D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893">
            <a:off x="536647" y="3771791"/>
            <a:ext cx="7142339" cy="34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E821D0-6A43-4893-83E7-A16A26C9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3" y="2695522"/>
            <a:ext cx="6595673" cy="2215991"/>
          </a:xfrm>
        </p:spPr>
        <p:txBody>
          <a:bodyPr/>
          <a:lstStyle/>
          <a:p>
            <a:r>
              <a:rPr lang="en-US" sz="4800" dirty="0"/>
              <a:t>Experience</a:t>
            </a:r>
            <a:br>
              <a:rPr lang="en-US" sz="4800" dirty="0"/>
            </a:br>
            <a:r>
              <a:rPr lang="en-US" sz="4800" dirty="0"/>
              <a:t>(Work-Based Learning Coordinator)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92BF-47B3-46E4-B923-F385B5B06D2A}"/>
              </a:ext>
            </a:extLst>
          </p:cNvPr>
          <p:cNvSpPr/>
          <p:nvPr/>
        </p:nvSpPr>
        <p:spPr>
          <a:xfrm>
            <a:off x="7315200" y="9564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0DFF5C-660C-4310-BAFC-F3B8C480CF39}"/>
              </a:ext>
            </a:extLst>
          </p:cNvPr>
          <p:cNvCxnSpPr>
            <a:cxnSpLocks/>
          </p:cNvCxnSpPr>
          <p:nvPr/>
        </p:nvCxnSpPr>
        <p:spPr>
          <a:xfrm>
            <a:off x="7315200" y="2158706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01F11B-9AD9-488E-9DE2-BC9F8897DBDC}"/>
              </a:ext>
            </a:extLst>
          </p:cNvPr>
          <p:cNvSpPr txBox="1">
            <a:spLocks/>
          </p:cNvSpPr>
          <p:nvPr/>
        </p:nvSpPr>
        <p:spPr>
          <a:xfrm>
            <a:off x="7673737" y="1897627"/>
            <a:ext cx="6796242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E65645-A06B-4A9E-98B3-86D689AE2477}"/>
              </a:ext>
            </a:extLst>
          </p:cNvPr>
          <p:cNvSpPr txBox="1">
            <a:spLocks/>
          </p:cNvSpPr>
          <p:nvPr/>
        </p:nvSpPr>
        <p:spPr>
          <a:xfrm>
            <a:off x="7673735" y="442621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89CCB4-54BF-4F74-8B03-3911712B6554}"/>
              </a:ext>
            </a:extLst>
          </p:cNvPr>
          <p:cNvSpPr txBox="1">
            <a:spLocks/>
          </p:cNvSpPr>
          <p:nvPr/>
        </p:nvSpPr>
        <p:spPr>
          <a:xfrm>
            <a:off x="7673735" y="5189033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1BCC62-0137-4A58-B5FA-70CF437A404A}"/>
              </a:ext>
            </a:extLst>
          </p:cNvPr>
          <p:cNvSpPr txBox="1">
            <a:spLocks/>
          </p:cNvSpPr>
          <p:nvPr/>
        </p:nvSpPr>
        <p:spPr>
          <a:xfrm>
            <a:off x="7673736" y="6585718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b="1" dirty="0">
              <a:ln>
                <a:solidFill>
                  <a:schemeClr val="bg1">
                    <a:lumMod val="65000"/>
                  </a:schemeClr>
                </a:solidFill>
              </a:ln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6ED4B4-8467-4160-94B3-269A10DF0E26}"/>
              </a:ext>
            </a:extLst>
          </p:cNvPr>
          <p:cNvCxnSpPr>
            <a:cxnSpLocks/>
          </p:cNvCxnSpPr>
          <p:nvPr/>
        </p:nvCxnSpPr>
        <p:spPr>
          <a:xfrm>
            <a:off x="7315200" y="378851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729C12-BE33-4D37-854C-AA7A8E207FF5}"/>
              </a:ext>
            </a:extLst>
          </p:cNvPr>
          <p:cNvCxnSpPr>
            <a:cxnSpLocks/>
          </p:cNvCxnSpPr>
          <p:nvPr/>
        </p:nvCxnSpPr>
        <p:spPr>
          <a:xfrm>
            <a:off x="7315200" y="5534387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6D0277-D2D6-4BA5-BDD5-7A8FD06B2643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5A9B20-7630-4178-9BF0-C5386E01033B}"/>
              </a:ext>
            </a:extLst>
          </p:cNvPr>
          <p:cNvCxnSpPr>
            <a:cxnSpLocks/>
          </p:cNvCxnSpPr>
          <p:nvPr/>
        </p:nvCxnSpPr>
        <p:spPr>
          <a:xfrm>
            <a:off x="7315201" y="7597473"/>
            <a:ext cx="7315199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6A49A4-8068-2144-A385-DEF24FF87EC5}"/>
              </a:ext>
            </a:extLst>
          </p:cNvPr>
          <p:cNvSpPr txBox="1"/>
          <p:nvPr/>
        </p:nvSpPr>
        <p:spPr>
          <a:xfrm>
            <a:off x="7673734" y="1025671"/>
            <a:ext cx="4991725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Tours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Shadows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Internships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Project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85FD3-701E-B342-BD54-E61D2727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D1-9C08-47F3-B047-6197268ACA7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408E56C-DFA0-094F-BBCF-C813458C7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12">
            <a:off x="8136681" y="-207636"/>
            <a:ext cx="6801989" cy="8760250"/>
          </a:xfrm>
          <a:prstGeom prst="rect">
            <a:avLst/>
          </a:prstGeom>
        </p:spPr>
      </p:pic>
      <p:pic>
        <p:nvPicPr>
          <p:cNvPr id="14" name="Picture 1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DADD85A0-CC43-EB4B-A7BF-E30B94011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964">
            <a:off x="308246" y="123249"/>
            <a:ext cx="6651010" cy="6148880"/>
          </a:xfrm>
          <a:prstGeom prst="rect">
            <a:avLst/>
          </a:prstGeom>
        </p:spPr>
      </p:pic>
      <p:pic>
        <p:nvPicPr>
          <p:cNvPr id="12" name="Content Placeholder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918DE7-8D72-3245-9557-D23901A5A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44" y="2310621"/>
            <a:ext cx="6012889" cy="6370926"/>
          </a:xfrm>
        </p:spPr>
      </p:pic>
    </p:spTree>
    <p:extLst>
      <p:ext uri="{BB962C8B-B14F-4D97-AF65-F5344CB8AC3E}">
        <p14:creationId xmlns:p14="http://schemas.microsoft.com/office/powerpoint/2010/main" val="22272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6D317-31B5-409A-A9A5-448493E0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3AFDA1-1014-479D-8369-6CF12853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26" y="3166275"/>
            <a:ext cx="5316354" cy="830997"/>
          </a:xfrm>
        </p:spPr>
        <p:txBody>
          <a:bodyPr/>
          <a:lstStyle/>
          <a:p>
            <a:r>
              <a:rPr lang="en-US" sz="5400" dirty="0"/>
              <a:t>Todays Agenda: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52BFCB-C33D-49CB-A3A6-95C3E4B6A7D5}"/>
              </a:ext>
            </a:extLst>
          </p:cNvPr>
          <p:cNvSpPr/>
          <p:nvPr/>
        </p:nvSpPr>
        <p:spPr>
          <a:xfrm>
            <a:off x="7319964" y="0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263F4-8101-4249-BC13-994FEF66F2FD}"/>
              </a:ext>
            </a:extLst>
          </p:cNvPr>
          <p:cNvCxnSpPr>
            <a:cxnSpLocks/>
          </p:cNvCxnSpPr>
          <p:nvPr/>
        </p:nvCxnSpPr>
        <p:spPr>
          <a:xfrm>
            <a:off x="7319964" y="915687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530BDB-0EB7-4763-8D32-3B253FA5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735" y="166049"/>
            <a:ext cx="3931919" cy="62957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Introductions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F8E655-AF63-44A3-A657-9EC2D37B6651}"/>
              </a:ext>
            </a:extLst>
          </p:cNvPr>
          <p:cNvSpPr txBox="1">
            <a:spLocks/>
          </p:cNvSpPr>
          <p:nvPr/>
        </p:nvSpPr>
        <p:spPr>
          <a:xfrm>
            <a:off x="7630873" y="1097529"/>
            <a:ext cx="6402403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Overview of Funds Processes and Uses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7935E3-0FA0-497F-ABB1-6A2506C75212}"/>
              </a:ext>
            </a:extLst>
          </p:cNvPr>
          <p:cNvSpPr txBox="1">
            <a:spLocks/>
          </p:cNvSpPr>
          <p:nvPr/>
        </p:nvSpPr>
        <p:spPr>
          <a:xfrm>
            <a:off x="7630873" y="2380974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Emerging Promising Practices from CTPD Leaders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62CCFF-3EB1-44DA-979B-F6D5D8695294}"/>
              </a:ext>
            </a:extLst>
          </p:cNvPr>
          <p:cNvSpPr txBox="1">
            <a:spLocks/>
          </p:cNvSpPr>
          <p:nvPr/>
        </p:nvSpPr>
        <p:spPr>
          <a:xfrm>
            <a:off x="7616583" y="3657528"/>
            <a:ext cx="6042265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Discussion Guide Overview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15C0E33-9CDC-4596-B318-403D0FE63017}"/>
              </a:ext>
            </a:extLst>
          </p:cNvPr>
          <p:cNvSpPr txBox="1">
            <a:spLocks/>
          </p:cNvSpPr>
          <p:nvPr/>
        </p:nvSpPr>
        <p:spPr>
          <a:xfrm>
            <a:off x="7616583" y="4616998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Q&amp;A Session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20656A-A98F-4C2F-BDC7-3E1C51697C32}"/>
              </a:ext>
            </a:extLst>
          </p:cNvPr>
          <p:cNvCxnSpPr>
            <a:cxnSpLocks/>
          </p:cNvCxnSpPr>
          <p:nvPr/>
        </p:nvCxnSpPr>
        <p:spPr>
          <a:xfrm>
            <a:off x="7317355" y="2088307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5446F4-95D6-401D-B588-8052D39B2C23}"/>
              </a:ext>
            </a:extLst>
          </p:cNvPr>
          <p:cNvCxnSpPr>
            <a:cxnSpLocks/>
          </p:cNvCxnSpPr>
          <p:nvPr/>
        </p:nvCxnSpPr>
        <p:spPr>
          <a:xfrm>
            <a:off x="7319964" y="3548422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0B4860-80D8-490A-BA6C-78497C137E1B}"/>
              </a:ext>
            </a:extLst>
          </p:cNvPr>
          <p:cNvCxnSpPr>
            <a:cxnSpLocks/>
          </p:cNvCxnSpPr>
          <p:nvPr/>
        </p:nvCxnSpPr>
        <p:spPr>
          <a:xfrm>
            <a:off x="7315201" y="4437275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6F91BE-2A6F-4322-ACEF-A939959E7FEE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747803-F0C8-4CDB-90A9-54BCCC38E9A6}"/>
              </a:ext>
            </a:extLst>
          </p:cNvPr>
          <p:cNvCxnSpPr>
            <a:cxnSpLocks/>
          </p:cNvCxnSpPr>
          <p:nvPr/>
        </p:nvCxnSpPr>
        <p:spPr>
          <a:xfrm>
            <a:off x="7319964" y="5404063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D48E58C-BD49-43D0-B180-5165AA7C26E4}"/>
              </a:ext>
            </a:extLst>
          </p:cNvPr>
          <p:cNvSpPr txBox="1">
            <a:spLocks/>
          </p:cNvSpPr>
          <p:nvPr/>
        </p:nvSpPr>
        <p:spPr>
          <a:xfrm>
            <a:off x="7616582" y="5490479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Next Steps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7D8BF8-6AE9-432D-8FB0-AE77F4DC9E11}"/>
              </a:ext>
            </a:extLst>
          </p:cNvPr>
          <p:cNvCxnSpPr>
            <a:cxnSpLocks/>
          </p:cNvCxnSpPr>
          <p:nvPr/>
        </p:nvCxnSpPr>
        <p:spPr>
          <a:xfrm>
            <a:off x="7319964" y="6270836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45CF9C1-05F9-4ECB-B1FE-BDE68D33BA71}"/>
              </a:ext>
            </a:extLst>
          </p:cNvPr>
          <p:cNvSpPr txBox="1">
            <a:spLocks/>
          </p:cNvSpPr>
          <p:nvPr/>
        </p:nvSpPr>
        <p:spPr>
          <a:xfrm>
            <a:off x="7601733" y="6643549"/>
            <a:ext cx="9471830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Career Awareness &amp; Exploration </a:t>
            </a:r>
          </a:p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Design Time – Local Teams</a:t>
            </a:r>
          </a:p>
        </p:txBody>
      </p:sp>
    </p:spTree>
    <p:extLst>
      <p:ext uri="{BB962C8B-B14F-4D97-AF65-F5344CB8AC3E}">
        <p14:creationId xmlns:p14="http://schemas.microsoft.com/office/powerpoint/2010/main" val="24381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E821D0-6A43-4893-83E7-A16A26C9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3" y="3299816"/>
            <a:ext cx="6595673" cy="1477328"/>
          </a:xfrm>
        </p:spPr>
        <p:txBody>
          <a:bodyPr/>
          <a:lstStyle/>
          <a:p>
            <a:r>
              <a:rPr lang="en-US" sz="4800" dirty="0"/>
              <a:t>Engagement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92BF-47B3-46E4-B923-F385B5B06D2A}"/>
              </a:ext>
            </a:extLst>
          </p:cNvPr>
          <p:cNvSpPr/>
          <p:nvPr/>
        </p:nvSpPr>
        <p:spPr>
          <a:xfrm>
            <a:off x="7315200" y="19128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0DFF5C-660C-4310-BAFC-F3B8C480CF39}"/>
              </a:ext>
            </a:extLst>
          </p:cNvPr>
          <p:cNvCxnSpPr>
            <a:cxnSpLocks/>
          </p:cNvCxnSpPr>
          <p:nvPr/>
        </p:nvCxnSpPr>
        <p:spPr>
          <a:xfrm>
            <a:off x="7315200" y="2348561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01F11B-9AD9-488E-9DE2-BC9F8897DBDC}"/>
              </a:ext>
            </a:extLst>
          </p:cNvPr>
          <p:cNvSpPr txBox="1">
            <a:spLocks/>
          </p:cNvSpPr>
          <p:nvPr/>
        </p:nvSpPr>
        <p:spPr>
          <a:xfrm>
            <a:off x="7673737" y="1897627"/>
            <a:ext cx="6796242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E65645-A06B-4A9E-98B3-86D689AE2477}"/>
              </a:ext>
            </a:extLst>
          </p:cNvPr>
          <p:cNvSpPr txBox="1">
            <a:spLocks/>
          </p:cNvSpPr>
          <p:nvPr/>
        </p:nvSpPr>
        <p:spPr>
          <a:xfrm>
            <a:off x="7673735" y="442621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89CCB4-54BF-4F74-8B03-3911712B6554}"/>
              </a:ext>
            </a:extLst>
          </p:cNvPr>
          <p:cNvSpPr txBox="1">
            <a:spLocks/>
          </p:cNvSpPr>
          <p:nvPr/>
        </p:nvSpPr>
        <p:spPr>
          <a:xfrm>
            <a:off x="7673735" y="5189033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1BCC62-0137-4A58-B5FA-70CF437A404A}"/>
              </a:ext>
            </a:extLst>
          </p:cNvPr>
          <p:cNvSpPr txBox="1">
            <a:spLocks/>
          </p:cNvSpPr>
          <p:nvPr/>
        </p:nvSpPr>
        <p:spPr>
          <a:xfrm>
            <a:off x="7673736" y="6585718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endParaRPr lang="en-US" sz="3600" b="1" dirty="0">
              <a:ln>
                <a:solidFill>
                  <a:schemeClr val="bg1">
                    <a:lumMod val="65000"/>
                  </a:schemeClr>
                </a:solidFill>
              </a:ln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6ED4B4-8467-4160-94B3-269A10DF0E26}"/>
              </a:ext>
            </a:extLst>
          </p:cNvPr>
          <p:cNvCxnSpPr>
            <a:cxnSpLocks/>
          </p:cNvCxnSpPr>
          <p:nvPr/>
        </p:nvCxnSpPr>
        <p:spPr>
          <a:xfrm>
            <a:off x="7316788" y="4038480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6D0277-D2D6-4BA5-BDD5-7A8FD06B2643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5A9B20-7630-4178-9BF0-C5386E01033B}"/>
              </a:ext>
            </a:extLst>
          </p:cNvPr>
          <p:cNvCxnSpPr>
            <a:cxnSpLocks/>
          </p:cNvCxnSpPr>
          <p:nvPr/>
        </p:nvCxnSpPr>
        <p:spPr>
          <a:xfrm>
            <a:off x="7315201" y="7597473"/>
            <a:ext cx="7315199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6A49A4-8068-2144-A385-DEF24FF87EC5}"/>
              </a:ext>
            </a:extLst>
          </p:cNvPr>
          <p:cNvSpPr txBox="1"/>
          <p:nvPr/>
        </p:nvSpPr>
        <p:spPr>
          <a:xfrm>
            <a:off x="7622390" y="1364898"/>
            <a:ext cx="499172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Expo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Credentials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World Learning Project Based Learning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0445-B8C6-D84C-82DE-BEE71737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sitting at desks&#10;&#10;Description automatically generated with low confidence">
            <a:extLst>
              <a:ext uri="{FF2B5EF4-FFF2-40B4-BE49-F238E27FC236}">
                <a16:creationId xmlns:a16="http://schemas.microsoft.com/office/drawing/2014/main" id="{B83EF8CE-EBFF-4246-8393-731147CDC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2" y="0"/>
            <a:ext cx="5413090" cy="54308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562E0-7B47-134E-BF0F-98378F60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D1-9C08-47F3-B047-6197268ACA7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9C76C39-9053-9442-9AC7-846EE2105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099">
            <a:off x="298696" y="3604256"/>
            <a:ext cx="6178163" cy="8229600"/>
          </a:xfrm>
          <a:prstGeom prst="rect">
            <a:avLst/>
          </a:prstGeom>
        </p:spPr>
      </p:pic>
      <p:pic>
        <p:nvPicPr>
          <p:cNvPr id="12" name="Picture 11" descr="A poster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1EC65B77-64CA-6E42-A7D2-7CA5E3F7A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48" y="-4745"/>
            <a:ext cx="6373360" cy="8229600"/>
          </a:xfrm>
          <a:prstGeom prst="rect">
            <a:avLst/>
          </a:prstGeom>
        </p:spPr>
      </p:pic>
      <p:pic>
        <p:nvPicPr>
          <p:cNvPr id="8" name="Picture 7" descr="A picture containing text, person, newspaper&#10;&#10;Description automatically generated">
            <a:extLst>
              <a:ext uri="{FF2B5EF4-FFF2-40B4-BE49-F238E27FC236}">
                <a16:creationId xmlns:a16="http://schemas.microsoft.com/office/drawing/2014/main" id="{815511CB-535E-6740-A89B-855856D01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212">
            <a:off x="4773218" y="348046"/>
            <a:ext cx="5172137" cy="7200783"/>
          </a:xfrm>
          <a:prstGeom prst="rect">
            <a:avLst/>
          </a:prstGeom>
        </p:spPr>
      </p:pic>
      <p:pic>
        <p:nvPicPr>
          <p:cNvPr id="14" name="Picture 1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517B777-0DA8-6B42-8D9D-8D050205D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174">
            <a:off x="5919481" y="5799968"/>
            <a:ext cx="4761342" cy="65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14D5-CF15-914C-B254-DDF56310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nline Media 4" descr="8th Annual Think Manufacturing Expo - October 7th, 2021">
            <a:hlinkClick r:id="" action="ppaction://media"/>
            <a:extLst>
              <a:ext uri="{FF2B5EF4-FFF2-40B4-BE49-F238E27FC236}">
                <a16:creationId xmlns:a16="http://schemas.microsoft.com/office/drawing/2014/main" id="{6675C240-D96F-C14F-8D94-BCD871E8893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7189" y="0"/>
            <a:ext cx="13594911" cy="76809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5CDFC-B824-024F-966B-4EE9E3CB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D1-9C08-47F3-B047-6197268ACA7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760583"/>
            <a:ext cx="13167360" cy="2215991"/>
          </a:xfrm>
        </p:spPr>
        <p:txBody>
          <a:bodyPr/>
          <a:lstStyle/>
          <a:p>
            <a:r>
              <a:rPr lang="en-US" sz="7200" dirty="0"/>
              <a:t>Discussion Guide Walk-through</a:t>
            </a:r>
          </a:p>
        </p:txBody>
      </p:sp>
    </p:spTree>
    <p:extLst>
      <p:ext uri="{BB962C8B-B14F-4D97-AF65-F5344CB8AC3E}">
        <p14:creationId xmlns:p14="http://schemas.microsoft.com/office/powerpoint/2010/main" val="17754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760583"/>
            <a:ext cx="13167360" cy="1354217"/>
          </a:xfrm>
        </p:spPr>
        <p:txBody>
          <a:bodyPr/>
          <a:lstStyle/>
          <a:p>
            <a:r>
              <a:rPr lang="en-US" sz="88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8516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38793"/>
            <a:ext cx="13167360" cy="1015663"/>
          </a:xfrm>
        </p:spPr>
        <p:txBody>
          <a:bodyPr/>
          <a:lstStyle/>
          <a:p>
            <a:r>
              <a:rPr lang="en-US" sz="6600" dirty="0"/>
              <a:t>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050E-D9F3-194D-9C89-AF54C5BA9208}"/>
              </a:ext>
            </a:extLst>
          </p:cNvPr>
          <p:cNvSpPr txBox="1"/>
          <p:nvPr/>
        </p:nvSpPr>
        <p:spPr>
          <a:xfrm>
            <a:off x="731520" y="2345085"/>
            <a:ext cx="10783721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ADDITIONAL SESSION OPPORTUNITY: 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November 30th 11:00a - 2:00p 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/>
                <a:cs typeface="Arial"/>
              </a:rPr>
              <a:t>OPEN Q&amp;A and IDEA SHARING: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December 15th - 12:00 pm - 2:00 pm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January 25th - 11:00 am - 1:00 pm</a:t>
            </a:r>
          </a:p>
        </p:txBody>
      </p:sp>
    </p:spTree>
    <p:extLst>
      <p:ext uri="{BB962C8B-B14F-4D97-AF65-F5344CB8AC3E}">
        <p14:creationId xmlns:p14="http://schemas.microsoft.com/office/powerpoint/2010/main" val="14398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838074"/>
            <a:ext cx="13167360" cy="1015663"/>
          </a:xfrm>
        </p:spPr>
        <p:txBody>
          <a:bodyPr/>
          <a:lstStyle/>
          <a:p>
            <a:r>
              <a:rPr lang="en-US" sz="6600" dirty="0"/>
              <a:t>Local Design Time</a:t>
            </a:r>
          </a:p>
        </p:txBody>
      </p:sp>
    </p:spTree>
    <p:extLst>
      <p:ext uri="{BB962C8B-B14F-4D97-AF65-F5344CB8AC3E}">
        <p14:creationId xmlns:p14="http://schemas.microsoft.com/office/powerpoint/2010/main" val="24352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FAD9606-863B-1F44-A236-EE7DF988AC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4EE2B-49CC-442B-B5F4-F9864E71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1AE617-059B-ED49-AD0C-8E1E4E930BF8}"/>
              </a:ext>
            </a:extLst>
          </p:cNvPr>
          <p:cNvSpPr/>
          <p:nvPr/>
        </p:nvSpPr>
        <p:spPr>
          <a:xfrm>
            <a:off x="10806333" y="1614061"/>
            <a:ext cx="483954" cy="4377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271D1D-C437-014E-9AD5-8E23847ED507}"/>
              </a:ext>
            </a:extLst>
          </p:cNvPr>
          <p:cNvGrpSpPr/>
          <p:nvPr/>
        </p:nvGrpSpPr>
        <p:grpSpPr>
          <a:xfrm>
            <a:off x="25939" y="350539"/>
            <a:ext cx="14630400" cy="1956594"/>
            <a:chOff x="25939" y="350539"/>
            <a:chExt cx="14630400" cy="19565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C8F95C-2A63-4643-88BE-9198D5E64AB8}"/>
                </a:ext>
              </a:extLst>
            </p:cNvPr>
            <p:cNvSpPr/>
            <p:nvPr/>
          </p:nvSpPr>
          <p:spPr>
            <a:xfrm>
              <a:off x="25939" y="350539"/>
              <a:ext cx="14630400" cy="1629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3CDF013-111E-BC47-8BBE-8417486E809E}"/>
                </a:ext>
              </a:extLst>
            </p:cNvPr>
            <p:cNvSpPr/>
            <p:nvPr/>
          </p:nvSpPr>
          <p:spPr>
            <a:xfrm>
              <a:off x="4515338" y="1761657"/>
              <a:ext cx="483954" cy="4377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26CADD-BC6B-754B-9BFB-B9096E085E22}"/>
                </a:ext>
              </a:extLst>
            </p:cNvPr>
            <p:cNvSpPr/>
            <p:nvPr/>
          </p:nvSpPr>
          <p:spPr>
            <a:xfrm>
              <a:off x="2688548" y="1326898"/>
              <a:ext cx="913097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2505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@OHEducation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40116F3-539D-4D4D-96D5-AC2D569D32CB}"/>
                </a:ext>
              </a:extLst>
            </p:cNvPr>
            <p:cNvSpPr/>
            <p:nvPr/>
          </p:nvSpPr>
          <p:spPr>
            <a:xfrm>
              <a:off x="11457898" y="1869417"/>
              <a:ext cx="483954" cy="4377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BA0F6-1B8A-41B6-88AE-64703E00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D617C388-50F8-4E06-AED9-3D1D2AE7D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813" y="370504"/>
            <a:ext cx="933450" cy="93345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623A2FA0-94B4-4F29-9794-3A502600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182" y="363846"/>
            <a:ext cx="942975" cy="942975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E122F859-9F7F-4591-BCEA-B8407E8F4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113" y="361626"/>
            <a:ext cx="952500" cy="9525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F5D00FE4-CBF7-4906-9A71-1D633003F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799" y="370504"/>
            <a:ext cx="933450" cy="933450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6D0281BA-67FB-4198-8A03-23C37CE49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607" y="366065"/>
            <a:ext cx="9429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7F7F-46BC-4C37-91C4-0F48AD35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0BB35F-C94F-4BDE-A150-7C5D0068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Bullet Template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5096F6D-0034-4009-9ED5-D336B6FD962C}"/>
              </a:ext>
            </a:extLst>
          </p:cNvPr>
          <p:cNvSpPr/>
          <p:nvPr/>
        </p:nvSpPr>
        <p:spPr>
          <a:xfrm>
            <a:off x="732932" y="1778070"/>
            <a:ext cx="13165947" cy="1406028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lvl="1">
              <a:spcBef>
                <a:spcPts val="12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Sample Text Sample Text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D624-CCF5-4A84-B877-D26BB2813379}"/>
              </a:ext>
            </a:extLst>
          </p:cNvPr>
          <p:cNvSpPr/>
          <p:nvPr/>
        </p:nvSpPr>
        <p:spPr>
          <a:xfrm>
            <a:off x="731520" y="1778070"/>
            <a:ext cx="1456408" cy="1406028"/>
          </a:xfrm>
          <a:prstGeom prst="ellipse">
            <a:avLst/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FCEF7181-7237-43B2-9398-2FA4CBEB6BDC}"/>
              </a:ext>
            </a:extLst>
          </p:cNvPr>
          <p:cNvSpPr/>
          <p:nvPr/>
        </p:nvSpPr>
        <p:spPr>
          <a:xfrm>
            <a:off x="731520" y="3639349"/>
            <a:ext cx="13165947" cy="1406028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lvl="1">
              <a:spcBef>
                <a:spcPts val="12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Sample Text Sample Text 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4EFBDE-1332-4BED-B2EA-70E93D8296A3}"/>
              </a:ext>
            </a:extLst>
          </p:cNvPr>
          <p:cNvSpPr/>
          <p:nvPr/>
        </p:nvSpPr>
        <p:spPr>
          <a:xfrm>
            <a:off x="730108" y="3639349"/>
            <a:ext cx="1456408" cy="1406028"/>
          </a:xfrm>
          <a:prstGeom prst="ellipse">
            <a:avLst/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EB87B63-E4BB-418D-B82B-5047A5BD5E3C}"/>
              </a:ext>
            </a:extLst>
          </p:cNvPr>
          <p:cNvSpPr/>
          <p:nvPr/>
        </p:nvSpPr>
        <p:spPr>
          <a:xfrm>
            <a:off x="734344" y="5500628"/>
            <a:ext cx="13165947" cy="1406028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lvl="1">
              <a:spcBef>
                <a:spcPts val="1200"/>
              </a:spcBef>
            </a:pPr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Sample Text Sample Text 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9ACC78-FB38-4E31-AE50-267AD22A7363}"/>
              </a:ext>
            </a:extLst>
          </p:cNvPr>
          <p:cNvSpPr/>
          <p:nvPr/>
        </p:nvSpPr>
        <p:spPr>
          <a:xfrm>
            <a:off x="732932" y="5500628"/>
            <a:ext cx="1456408" cy="1406028"/>
          </a:xfrm>
          <a:prstGeom prst="ellipse">
            <a:avLst/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E6E3A-D75A-4071-AD84-8C6EA208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ACB1CD-6DE1-4505-9037-7ECA0C74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Line Template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DD93E9-2C88-4AF1-9C74-1464EFC98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508584"/>
            <a:ext cx="13167360" cy="54311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Text Line 1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Text Line 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Text Line 3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Text Line 4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C875A8-D26E-4DF3-8B43-C49BF91B6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731520" y="2516072"/>
            <a:ext cx="1130005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207D1E-E79E-4D59-80DE-69F71B6C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731520" y="3957318"/>
            <a:ext cx="1130005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B2AEE9-D316-4045-AA0D-1F2691857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731520" y="5444150"/>
            <a:ext cx="1130005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</p:spTree>
    <p:extLst>
      <p:ext uri="{BB962C8B-B14F-4D97-AF65-F5344CB8AC3E}">
        <p14:creationId xmlns:p14="http://schemas.microsoft.com/office/powerpoint/2010/main" val="33349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237959"/>
            <a:ext cx="13167360" cy="769441"/>
          </a:xfrm>
        </p:spPr>
        <p:txBody>
          <a:bodyPr/>
          <a:lstStyle/>
          <a:p>
            <a:r>
              <a:rPr lang="en-US" dirty="0"/>
              <a:t>Overview of Funds Processes and Uses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FC3C6E-EDCB-4AC4-B96C-C5A29C55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3363132"/>
            <a:ext cx="13167360" cy="35766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/>
              <a:t>Aaron Rausch</a:t>
            </a:r>
            <a:endParaRPr lang="en-US" sz="4800" dirty="0"/>
          </a:p>
          <a:p>
            <a:pPr marL="0" indent="0" algn="ctr">
              <a:buNone/>
            </a:pPr>
            <a:r>
              <a:rPr lang="en-US" i="1" dirty="0"/>
              <a:t>Director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Office of Budget and School Funding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B56395-CB94-4924-A7C7-5C90475A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Shape Template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F1BBD66-511F-437E-9EBD-AD773DFE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26135" y="1948136"/>
            <a:ext cx="12578130" cy="1447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spcBef>
                <a:spcPct val="20000"/>
              </a:spcBef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Share key points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A3A009D-03C7-460D-A5DE-1D709190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26135" y="3395936"/>
            <a:ext cx="12578130" cy="1447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spcBef>
                <a:spcPct val="20000"/>
              </a:spcBef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Streamline your message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23A1417-F033-4D41-B21E-B2B7D0DB1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26135" y="4843736"/>
            <a:ext cx="12578130" cy="1447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spcBef>
                <a:spcPct val="20000"/>
              </a:spcBef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/>
              </a:rPr>
              <a:t>Underscore major takeaways </a:t>
            </a:r>
          </a:p>
        </p:txBody>
      </p:sp>
    </p:spTree>
    <p:extLst>
      <p:ext uri="{BB962C8B-B14F-4D97-AF65-F5344CB8AC3E}">
        <p14:creationId xmlns:p14="http://schemas.microsoft.com/office/powerpoint/2010/main" val="10947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5BB4F0-6F8A-4235-89FC-82A1E0A6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7032D2E-F216-4CE8-8B0B-F857E2438D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89043" y="1860637"/>
            <a:ext cx="13452313" cy="1462007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Sample Text 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27644D4-986E-426F-A825-391B8167E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89043" y="3849218"/>
            <a:ext cx="13452313" cy="1462007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B1899B9D-E7D8-4C2E-A611-52EB18E39E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89043" y="5837799"/>
            <a:ext cx="13452313" cy="1462007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38445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dirty="0" smtClean="0"/>
              <a:pPr/>
              <a:t>32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4F5092-890F-4FF6-9AE7-20FEC249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B9C95B35-9837-45F2-964D-D2875D1758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89043" y="1860637"/>
            <a:ext cx="13452313" cy="1462007"/>
          </a:xfrm>
          <a:prstGeom prst="roundRect">
            <a:avLst>
              <a:gd name="adj" fmla="val 50000"/>
            </a:avLst>
          </a:prstGeom>
          <a:solidFill>
            <a:srgbClr val="D19D10"/>
          </a:solidFill>
          <a:ln>
            <a:solidFill>
              <a:srgbClr val="D19D10"/>
            </a:solidFill>
          </a:ln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 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85AA626A-9E7B-439E-8B48-BE12AFBFC9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89043" y="3849218"/>
            <a:ext cx="13452313" cy="1462007"/>
          </a:xfrm>
          <a:prstGeom prst="roundRect">
            <a:avLst>
              <a:gd name="adj" fmla="val 50000"/>
            </a:avLst>
          </a:prstGeom>
          <a:solidFill>
            <a:srgbClr val="93AD2B"/>
          </a:solidFill>
          <a:ln>
            <a:solidFill>
              <a:srgbClr val="93AD2B"/>
            </a:solidFill>
          </a:ln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6E5DD9FA-7BFB-4F6C-8F88-5C667B8576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89043" y="5837799"/>
            <a:ext cx="13452313" cy="1462007"/>
          </a:xfrm>
          <a:prstGeom prst="roundRect">
            <a:avLst>
              <a:gd name="adj" fmla="val 50000"/>
            </a:avLst>
          </a:prstGeom>
          <a:solidFill>
            <a:srgbClr val="700017"/>
          </a:solidFill>
          <a:ln>
            <a:solidFill>
              <a:srgbClr val="700017"/>
            </a:solidFill>
          </a:ln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37280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dirty="0" smtClean="0"/>
              <a:pPr/>
              <a:t>33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94222-611B-4D75-9CBC-88340725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2134377"/>
            <a:ext cx="6545179" cy="3323987"/>
          </a:xfrm>
        </p:spPr>
        <p:txBody>
          <a:bodyPr/>
          <a:lstStyle/>
          <a:p>
            <a:r>
              <a:rPr lang="en-US" sz="5400" dirty="0"/>
              <a:t>Here are some ideas to showcase sequences and events.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E8BA5F-A48E-4FD0-A509-39AAC167C2B8}"/>
              </a:ext>
            </a:extLst>
          </p:cNvPr>
          <p:cNvSpPr/>
          <p:nvPr/>
        </p:nvSpPr>
        <p:spPr>
          <a:xfrm>
            <a:off x="7315201" y="0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278B25-6DF6-4542-A2C9-E8CC6CA885FE}"/>
              </a:ext>
            </a:extLst>
          </p:cNvPr>
          <p:cNvCxnSpPr>
            <a:cxnSpLocks/>
          </p:cNvCxnSpPr>
          <p:nvPr/>
        </p:nvCxnSpPr>
        <p:spPr>
          <a:xfrm>
            <a:off x="7315200" y="1501476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4C7A4D-6FE4-4EC5-A02A-CC57F5C91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739" y="480836"/>
            <a:ext cx="3931919" cy="62957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Basic font sizes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E8F96C-426B-432B-806E-BF9E1BAF792A}"/>
              </a:ext>
            </a:extLst>
          </p:cNvPr>
          <p:cNvSpPr txBox="1">
            <a:spLocks/>
          </p:cNvSpPr>
          <p:nvPr/>
        </p:nvSpPr>
        <p:spPr>
          <a:xfrm>
            <a:off x="7673737" y="1897627"/>
            <a:ext cx="6796242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dirty="0">
                <a:solidFill>
                  <a:schemeClr val="bg1"/>
                </a:solidFill>
              </a:rPr>
              <a:t>Bullet points, lines and shapes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C4E2DA-D52A-45E3-A9CF-6D2C77B56C11}"/>
              </a:ext>
            </a:extLst>
          </p:cNvPr>
          <p:cNvSpPr txBox="1">
            <a:spLocks/>
          </p:cNvSpPr>
          <p:nvPr/>
        </p:nvSpPr>
        <p:spPr>
          <a:xfrm>
            <a:off x="7673738" y="3548235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b="1" dirty="0">
                <a:ln>
                  <a:solidFill>
                    <a:schemeClr val="bg1">
                      <a:lumMod val="65000"/>
                    </a:schemeClr>
                  </a:solidFill>
                </a:ln>
              </a:rPr>
              <a:t>Sequences and timelines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A42308-0B19-405E-8F6A-DE78E47E8456}"/>
              </a:ext>
            </a:extLst>
          </p:cNvPr>
          <p:cNvSpPr txBox="1">
            <a:spLocks/>
          </p:cNvSpPr>
          <p:nvPr/>
        </p:nvSpPr>
        <p:spPr>
          <a:xfrm>
            <a:off x="7673735" y="5189033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Images and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8CF473-2215-45AA-8D92-E4BA4A2585F5}"/>
              </a:ext>
            </a:extLst>
          </p:cNvPr>
          <p:cNvSpPr txBox="1">
            <a:spLocks/>
          </p:cNvSpPr>
          <p:nvPr/>
        </p:nvSpPr>
        <p:spPr>
          <a:xfrm>
            <a:off x="7673736" y="6585718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Numbers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5F9BEC-8379-4A7A-8743-F5FECE598F25}"/>
              </a:ext>
            </a:extLst>
          </p:cNvPr>
          <p:cNvCxnSpPr>
            <a:cxnSpLocks/>
          </p:cNvCxnSpPr>
          <p:nvPr/>
        </p:nvCxnSpPr>
        <p:spPr>
          <a:xfrm>
            <a:off x="7315200" y="313128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399D50-FCD2-420D-BDDA-565B871A2A79}"/>
              </a:ext>
            </a:extLst>
          </p:cNvPr>
          <p:cNvCxnSpPr>
            <a:cxnSpLocks/>
          </p:cNvCxnSpPr>
          <p:nvPr/>
        </p:nvCxnSpPr>
        <p:spPr>
          <a:xfrm>
            <a:off x="7315200" y="4777144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9A4D41-2FC6-4EB4-B75A-D0066062ABCA}"/>
              </a:ext>
            </a:extLst>
          </p:cNvPr>
          <p:cNvCxnSpPr>
            <a:cxnSpLocks/>
          </p:cNvCxnSpPr>
          <p:nvPr/>
        </p:nvCxnSpPr>
        <p:spPr>
          <a:xfrm>
            <a:off x="7315201" y="6294663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3813BCC-0298-4C96-A8EB-F77DC67B0B11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3040DC-4314-46DD-9551-115F886E301D}"/>
              </a:ext>
            </a:extLst>
          </p:cNvPr>
          <p:cNvCxnSpPr>
            <a:cxnSpLocks/>
          </p:cNvCxnSpPr>
          <p:nvPr/>
        </p:nvCxnSpPr>
        <p:spPr>
          <a:xfrm>
            <a:off x="7315201" y="4774067"/>
            <a:ext cx="7315199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5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77FAF6-6FE6-4B0D-8570-80D0D83B3772}"/>
              </a:ext>
            </a:extLst>
          </p:cNvPr>
          <p:cNvCxnSpPr/>
          <p:nvPr/>
        </p:nvCxnSpPr>
        <p:spPr>
          <a:xfrm>
            <a:off x="5294740" y="5498435"/>
            <a:ext cx="1129159" cy="785299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ample Question">
            <a:extLst>
              <a:ext uri="{FF2B5EF4-FFF2-40B4-BE49-F238E27FC236}">
                <a16:creationId xmlns:a16="http://schemas.microsoft.com/office/drawing/2014/main" id="{00C52D1F-03B5-4D25-84B8-2A58AA39C904}"/>
              </a:ext>
            </a:extLst>
          </p:cNvPr>
          <p:cNvSpPr/>
          <p:nvPr/>
        </p:nvSpPr>
        <p:spPr>
          <a:xfrm>
            <a:off x="1299411" y="820924"/>
            <a:ext cx="4062202" cy="5948931"/>
          </a:xfrm>
          <a:prstGeom prst="roundRect">
            <a:avLst/>
          </a:prstGeom>
          <a:gradFill>
            <a:gsLst>
              <a:gs pos="6000">
                <a:srgbClr val="71A0C5"/>
              </a:gs>
              <a:gs pos="9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73A4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Question or Process Statement</a:t>
            </a:r>
          </a:p>
        </p:txBody>
      </p:sp>
      <p:cxnSp>
        <p:nvCxnSpPr>
          <p:cNvPr id="7" name="Straight Connector 1">
            <a:extLst>
              <a:ext uri="{FF2B5EF4-FFF2-40B4-BE49-F238E27FC236}">
                <a16:creationId xmlns:a16="http://schemas.microsoft.com/office/drawing/2014/main" id="{8CBA9F6B-8B5B-45D4-B25C-86A3208EEAA0}"/>
              </a:ext>
            </a:extLst>
          </p:cNvPr>
          <p:cNvCxnSpPr>
            <a:cxnSpLocks/>
          </p:cNvCxnSpPr>
          <p:nvPr/>
        </p:nvCxnSpPr>
        <p:spPr>
          <a:xfrm flipV="1">
            <a:off x="5380663" y="1341136"/>
            <a:ext cx="1114161" cy="996532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nswer 1">
            <a:extLst>
              <a:ext uri="{FF2B5EF4-FFF2-40B4-BE49-F238E27FC236}">
                <a16:creationId xmlns:a16="http://schemas.microsoft.com/office/drawing/2014/main" id="{62258247-3399-4832-B64F-79D1A5C94B4B}"/>
              </a:ext>
            </a:extLst>
          </p:cNvPr>
          <p:cNvSpPr/>
          <p:nvPr/>
        </p:nvSpPr>
        <p:spPr>
          <a:xfrm>
            <a:off x="6138983" y="56108"/>
            <a:ext cx="2251037" cy="2266219"/>
          </a:xfrm>
          <a:prstGeom prst="flowChartConnector">
            <a:avLst/>
          </a:prstGeom>
          <a:solidFill>
            <a:srgbClr val="73A5CD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One</a:t>
            </a:r>
          </a:p>
        </p:txBody>
      </p:sp>
      <p:sp>
        <p:nvSpPr>
          <p:cNvPr id="9" name="Details 1">
            <a:extLst>
              <a:ext uri="{FF2B5EF4-FFF2-40B4-BE49-F238E27FC236}">
                <a16:creationId xmlns:a16="http://schemas.microsoft.com/office/drawing/2014/main" id="{09D76213-91E8-4DFB-98AD-1346A9FE4FC8}"/>
              </a:ext>
            </a:extLst>
          </p:cNvPr>
          <p:cNvSpPr txBox="1"/>
          <p:nvPr/>
        </p:nvSpPr>
        <p:spPr>
          <a:xfrm>
            <a:off x="9148337" y="496719"/>
            <a:ext cx="3267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</p:txBody>
      </p:sp>
      <p:cxnSp>
        <p:nvCxnSpPr>
          <p:cNvPr id="10" name="Straight Connector 2">
            <a:extLst>
              <a:ext uri="{FF2B5EF4-FFF2-40B4-BE49-F238E27FC236}">
                <a16:creationId xmlns:a16="http://schemas.microsoft.com/office/drawing/2014/main" id="{2FBE0681-2FC6-4454-BC4A-4ABB791E6CE9}"/>
              </a:ext>
            </a:extLst>
          </p:cNvPr>
          <p:cNvCxnSpPr/>
          <p:nvPr/>
        </p:nvCxnSpPr>
        <p:spPr>
          <a:xfrm>
            <a:off x="5368346" y="3899438"/>
            <a:ext cx="1198376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nswer 2">
            <a:extLst>
              <a:ext uri="{FF2B5EF4-FFF2-40B4-BE49-F238E27FC236}">
                <a16:creationId xmlns:a16="http://schemas.microsoft.com/office/drawing/2014/main" id="{84A97BED-93B0-4C62-8669-F447FF335583}"/>
              </a:ext>
            </a:extLst>
          </p:cNvPr>
          <p:cNvSpPr/>
          <p:nvPr/>
        </p:nvSpPr>
        <p:spPr>
          <a:xfrm>
            <a:off x="6189681" y="2612656"/>
            <a:ext cx="2251037" cy="2266219"/>
          </a:xfrm>
          <a:prstGeom prst="flowChartConnector">
            <a:avLst/>
          </a:prstGeom>
          <a:solidFill>
            <a:srgbClr val="73A5CD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Two</a:t>
            </a:r>
          </a:p>
        </p:txBody>
      </p:sp>
      <p:sp>
        <p:nvSpPr>
          <p:cNvPr id="12" name="Details 2">
            <a:extLst>
              <a:ext uri="{FF2B5EF4-FFF2-40B4-BE49-F238E27FC236}">
                <a16:creationId xmlns:a16="http://schemas.microsoft.com/office/drawing/2014/main" id="{060914A0-3113-4252-B43A-DA531D6E43F1}"/>
              </a:ext>
            </a:extLst>
          </p:cNvPr>
          <p:cNvSpPr txBox="1"/>
          <p:nvPr/>
        </p:nvSpPr>
        <p:spPr>
          <a:xfrm>
            <a:off x="9061470" y="3053267"/>
            <a:ext cx="3558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</p:txBody>
      </p:sp>
      <p:sp>
        <p:nvSpPr>
          <p:cNvPr id="13" name="Answer 3">
            <a:extLst>
              <a:ext uri="{FF2B5EF4-FFF2-40B4-BE49-F238E27FC236}">
                <a16:creationId xmlns:a16="http://schemas.microsoft.com/office/drawing/2014/main" id="{61A2E8B1-F3E7-4604-A962-A61A18C08C14}"/>
              </a:ext>
            </a:extLst>
          </p:cNvPr>
          <p:cNvSpPr/>
          <p:nvPr/>
        </p:nvSpPr>
        <p:spPr>
          <a:xfrm>
            <a:off x="6138982" y="5187783"/>
            <a:ext cx="2251037" cy="2266219"/>
          </a:xfrm>
          <a:prstGeom prst="flowChartConnector">
            <a:avLst/>
          </a:prstGeom>
          <a:solidFill>
            <a:srgbClr val="73A5CD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Three</a:t>
            </a:r>
          </a:p>
        </p:txBody>
      </p:sp>
      <p:sp>
        <p:nvSpPr>
          <p:cNvPr id="14" name="Details 3">
            <a:extLst>
              <a:ext uri="{FF2B5EF4-FFF2-40B4-BE49-F238E27FC236}">
                <a16:creationId xmlns:a16="http://schemas.microsoft.com/office/drawing/2014/main" id="{F081C5A2-1394-45FC-8916-2471CB956001}"/>
              </a:ext>
            </a:extLst>
          </p:cNvPr>
          <p:cNvSpPr txBox="1"/>
          <p:nvPr/>
        </p:nvSpPr>
        <p:spPr>
          <a:xfrm>
            <a:off x="9148337" y="5628394"/>
            <a:ext cx="3094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  <a:p>
            <a:pPr>
              <a:buSzPct val="13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Details</a:t>
            </a:r>
          </a:p>
        </p:txBody>
      </p:sp>
    </p:spTree>
    <p:extLst>
      <p:ext uri="{BB962C8B-B14F-4D97-AF65-F5344CB8AC3E}">
        <p14:creationId xmlns:p14="http://schemas.microsoft.com/office/powerpoint/2010/main" val="3799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F7C65E-115E-491F-9D76-667E167C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Sample Timeline</a:t>
            </a:r>
          </a:p>
        </p:txBody>
      </p:sp>
      <p:sp>
        <p:nvSpPr>
          <p:cNvPr id="5" name="Arrow ">
            <a:extLst>
              <a:ext uri="{FF2B5EF4-FFF2-40B4-BE49-F238E27FC236}">
                <a16:creationId xmlns:a16="http://schemas.microsoft.com/office/drawing/2014/main" id="{7E4CE7E8-5DED-4BD4-A1B4-649C98F1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166901" y="-3114038"/>
            <a:ext cx="2440978" cy="13844340"/>
          </a:xfrm>
          <a:prstGeom prst="upArrow">
            <a:avLst/>
          </a:prstGeom>
          <a:gradFill>
            <a:gsLst>
              <a:gs pos="19000">
                <a:srgbClr val="73A6F1"/>
              </a:gs>
              <a:gs pos="35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flood" dir="t"/>
          </a:scene3d>
          <a:sp3d prstMaterial="metal">
            <a:bevelT w="114300" h="1333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7C5F634-73C9-462C-A0B2-777545364DF7}"/>
              </a:ext>
            </a:extLst>
          </p:cNvPr>
          <p:cNvSpPr txBox="1">
            <a:spLocks/>
          </p:cNvSpPr>
          <p:nvPr/>
        </p:nvSpPr>
        <p:spPr>
          <a:xfrm>
            <a:off x="1772326" y="4560849"/>
            <a:ext cx="2054268" cy="8001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/>
              <a:t>Date: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Event Text</a:t>
            </a:r>
            <a:endParaRPr lang="en-US" dirty="0"/>
          </a:p>
        </p:txBody>
      </p:sp>
      <p:sp>
        <p:nvSpPr>
          <p:cNvPr id="7" name="Flowchart: Connector 1">
            <a:extLst>
              <a:ext uri="{FF2B5EF4-FFF2-40B4-BE49-F238E27FC236}">
                <a16:creationId xmlns:a16="http://schemas.microsoft.com/office/drawing/2014/main" id="{FB2E87F6-9350-477A-9CDB-A326C92C8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28527" y="3556050"/>
            <a:ext cx="509782" cy="461574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B1E7AF-8525-4B3E-8668-3B425967480A}"/>
              </a:ext>
            </a:extLst>
          </p:cNvPr>
          <p:cNvSpPr txBox="1">
            <a:spLocks/>
          </p:cNvSpPr>
          <p:nvPr/>
        </p:nvSpPr>
        <p:spPr>
          <a:xfrm>
            <a:off x="3490769" y="2205970"/>
            <a:ext cx="1790700" cy="7868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/>
              <a:t>Date: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Event Text</a:t>
            </a:r>
            <a:endParaRPr lang="en-US" dirty="0"/>
          </a:p>
        </p:txBody>
      </p:sp>
      <p:sp>
        <p:nvSpPr>
          <p:cNvPr id="9" name="Flowchart: Connector 2">
            <a:extLst>
              <a:ext uri="{FF2B5EF4-FFF2-40B4-BE49-F238E27FC236}">
                <a16:creationId xmlns:a16="http://schemas.microsoft.com/office/drawing/2014/main" id="{543DC3F7-AE4C-4BE6-8626-A26B1C47F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1228" y="3558395"/>
            <a:ext cx="509782" cy="461574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A929F7A-FD34-4E10-92A2-A96287F9D237}"/>
              </a:ext>
            </a:extLst>
          </p:cNvPr>
          <p:cNvSpPr txBox="1">
            <a:spLocks/>
          </p:cNvSpPr>
          <p:nvPr/>
        </p:nvSpPr>
        <p:spPr>
          <a:xfrm>
            <a:off x="4802557" y="4505685"/>
            <a:ext cx="2331686" cy="6248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/>
              <a:t>Date: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Event Text</a:t>
            </a:r>
            <a:endParaRPr lang="en-US" dirty="0"/>
          </a:p>
        </p:txBody>
      </p:sp>
      <p:sp>
        <p:nvSpPr>
          <p:cNvPr id="11" name="Flowchart: Connector 3">
            <a:extLst>
              <a:ext uri="{FF2B5EF4-FFF2-40B4-BE49-F238E27FC236}">
                <a16:creationId xmlns:a16="http://schemas.microsoft.com/office/drawing/2014/main" id="{E1A45A4F-322C-400C-8EF0-79A0AD401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0362" y="3562203"/>
            <a:ext cx="509782" cy="461574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4">
            <a:extLst>
              <a:ext uri="{FF2B5EF4-FFF2-40B4-BE49-F238E27FC236}">
                <a16:creationId xmlns:a16="http://schemas.microsoft.com/office/drawing/2014/main" id="{BC34EB59-D907-4540-9B84-8EDAF8DAC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9496" y="3556050"/>
            <a:ext cx="509782" cy="461574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968E139C-4785-4BCC-9312-D1B794B36A9C}"/>
              </a:ext>
            </a:extLst>
          </p:cNvPr>
          <p:cNvSpPr txBox="1">
            <a:spLocks/>
          </p:cNvSpPr>
          <p:nvPr/>
        </p:nvSpPr>
        <p:spPr>
          <a:xfrm>
            <a:off x="6729676" y="2206050"/>
            <a:ext cx="1790700" cy="679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/>
              <a:t>Date: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Event Text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90BB821-C0C3-4E79-A281-14CB89BC8943}"/>
              </a:ext>
            </a:extLst>
          </p:cNvPr>
          <p:cNvSpPr txBox="1">
            <a:spLocks/>
          </p:cNvSpPr>
          <p:nvPr/>
        </p:nvSpPr>
        <p:spPr>
          <a:xfrm>
            <a:off x="8110206" y="4505684"/>
            <a:ext cx="2331686" cy="6248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/>
              <a:t>Date: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Event Text</a:t>
            </a:r>
            <a:endParaRPr lang="en-US" dirty="0"/>
          </a:p>
        </p:txBody>
      </p:sp>
      <p:sp>
        <p:nvSpPr>
          <p:cNvPr id="15" name="Flowchart: Connector 3">
            <a:extLst>
              <a:ext uri="{FF2B5EF4-FFF2-40B4-BE49-F238E27FC236}">
                <a16:creationId xmlns:a16="http://schemas.microsoft.com/office/drawing/2014/main" id="{2D09C51C-646D-44BB-8FDD-A4717C402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23063" y="3558395"/>
            <a:ext cx="509782" cy="461574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4">
            <a:extLst>
              <a:ext uri="{FF2B5EF4-FFF2-40B4-BE49-F238E27FC236}">
                <a16:creationId xmlns:a16="http://schemas.microsoft.com/office/drawing/2014/main" id="{8402220B-2BE2-41E7-A5BA-D16FD9879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9080" y="3562203"/>
            <a:ext cx="509782" cy="461574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C9F4FD3-14D3-4E4D-B9C5-B3650153D0A2}"/>
              </a:ext>
            </a:extLst>
          </p:cNvPr>
          <p:cNvSpPr txBox="1">
            <a:spLocks/>
          </p:cNvSpPr>
          <p:nvPr/>
        </p:nvSpPr>
        <p:spPr>
          <a:xfrm>
            <a:off x="9904663" y="2249285"/>
            <a:ext cx="1790700" cy="679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/>
              <a:t>Date: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Event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3" name="Curved Connector 4">
            <a:extLst>
              <a:ext uri="{FF2B5EF4-FFF2-40B4-BE49-F238E27FC236}">
                <a16:creationId xmlns:a16="http://schemas.microsoft.com/office/drawing/2014/main" id="{A2CF841C-C56F-4251-B43C-0793FC23ABF1}"/>
              </a:ext>
            </a:extLst>
          </p:cNvPr>
          <p:cNvCxnSpPr>
            <a:cxnSpLocks/>
          </p:cNvCxnSpPr>
          <p:nvPr/>
        </p:nvCxnSpPr>
        <p:spPr>
          <a:xfrm flipV="1">
            <a:off x="0" y="4588042"/>
            <a:ext cx="14630400" cy="1957137"/>
          </a:xfrm>
          <a:prstGeom prst="curvedConnector3">
            <a:avLst>
              <a:gd name="adj1" fmla="val 50000"/>
            </a:avLst>
          </a:prstGeom>
          <a:ln w="127000"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10">
            <a:extLst>
              <a:ext uri="{FF2B5EF4-FFF2-40B4-BE49-F238E27FC236}">
                <a16:creationId xmlns:a16="http://schemas.microsoft.com/office/drawing/2014/main" id="{A0F08368-254D-4ECD-8E3C-9DF6F9462A44}"/>
              </a:ext>
            </a:extLst>
          </p:cNvPr>
          <p:cNvSpPr/>
          <p:nvPr/>
        </p:nvSpPr>
        <p:spPr>
          <a:xfrm>
            <a:off x="6478962" y="1684421"/>
            <a:ext cx="2877998" cy="4783430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77ABD4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1"/>
          <a:lstStyle/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182A5-5786-4E6E-980D-904701E9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Sample Timeline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7CED85E-0E73-480B-A253-B2DFD7298CD0}"/>
              </a:ext>
            </a:extLst>
          </p:cNvPr>
          <p:cNvSpPr/>
          <p:nvPr/>
        </p:nvSpPr>
        <p:spPr>
          <a:xfrm>
            <a:off x="11850455" y="1223546"/>
            <a:ext cx="2352190" cy="3909500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94AF2A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880" rIns="0" bIns="0" rtlCol="0" anchor="t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EF5F75C-0FF1-4FF2-A43D-0589E25666F0}"/>
              </a:ext>
            </a:extLst>
          </p:cNvPr>
          <p:cNvSpPr/>
          <p:nvPr/>
        </p:nvSpPr>
        <p:spPr>
          <a:xfrm>
            <a:off x="1898760" y="3029698"/>
            <a:ext cx="2681442" cy="4456740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D19D10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1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One</a:t>
            </a:r>
          </a:p>
        </p:txBody>
      </p:sp>
    </p:spTree>
    <p:extLst>
      <p:ext uri="{BB962C8B-B14F-4D97-AF65-F5344CB8AC3E}">
        <p14:creationId xmlns:p14="http://schemas.microsoft.com/office/powerpoint/2010/main" val="21728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385353-6C2E-4AD2-8345-D76EB351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26" y="1436766"/>
            <a:ext cx="5316354" cy="4154984"/>
          </a:xfrm>
        </p:spPr>
        <p:txBody>
          <a:bodyPr/>
          <a:lstStyle/>
          <a:p>
            <a:r>
              <a:rPr lang="en-US" sz="5400" dirty="0"/>
              <a:t>Images accompany the key messages in the next set of slides.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4A9FF6-12C8-4CD0-8563-48FE4AAE5539}"/>
              </a:ext>
            </a:extLst>
          </p:cNvPr>
          <p:cNvSpPr/>
          <p:nvPr/>
        </p:nvSpPr>
        <p:spPr>
          <a:xfrm>
            <a:off x="7315201" y="0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ABD3EB-4910-42B2-8258-089B840BD6F4}"/>
              </a:ext>
            </a:extLst>
          </p:cNvPr>
          <p:cNvCxnSpPr>
            <a:cxnSpLocks/>
          </p:cNvCxnSpPr>
          <p:nvPr/>
        </p:nvCxnSpPr>
        <p:spPr>
          <a:xfrm>
            <a:off x="7315200" y="1501476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EE703D-3068-41B6-B43E-4631A6720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739" y="480836"/>
            <a:ext cx="3931919" cy="62957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Basic font sizes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DE2256-97BF-4AAF-9845-06C028FAAEB6}"/>
              </a:ext>
            </a:extLst>
          </p:cNvPr>
          <p:cNvSpPr txBox="1">
            <a:spLocks/>
          </p:cNvSpPr>
          <p:nvPr/>
        </p:nvSpPr>
        <p:spPr>
          <a:xfrm>
            <a:off x="7673737" y="1897627"/>
            <a:ext cx="6796242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dirty="0">
                <a:solidFill>
                  <a:schemeClr val="bg1"/>
                </a:solidFill>
              </a:rPr>
              <a:t>Bullet points, lines and shapes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A554CC-84FD-4428-B5D9-C255D633686A}"/>
              </a:ext>
            </a:extLst>
          </p:cNvPr>
          <p:cNvSpPr txBox="1">
            <a:spLocks/>
          </p:cNvSpPr>
          <p:nvPr/>
        </p:nvSpPr>
        <p:spPr>
          <a:xfrm>
            <a:off x="7673738" y="3548235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dirty="0">
                <a:solidFill>
                  <a:schemeClr val="bg1"/>
                </a:solidFill>
              </a:rPr>
              <a:t>Sequences and timelines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C3D0F5-C399-49AE-84F6-F71305F84B70}"/>
              </a:ext>
            </a:extLst>
          </p:cNvPr>
          <p:cNvSpPr txBox="1">
            <a:spLocks/>
          </p:cNvSpPr>
          <p:nvPr/>
        </p:nvSpPr>
        <p:spPr>
          <a:xfrm>
            <a:off x="7673735" y="5189033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b="1" dirty="0">
                <a:ln>
                  <a:solidFill>
                    <a:schemeClr val="bg1">
                      <a:lumMod val="65000"/>
                    </a:schemeClr>
                  </a:solidFill>
                </a:ln>
              </a:rPr>
              <a:t>Images and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B49D21-3D20-4EC0-8155-9C1EA330DE5E}"/>
              </a:ext>
            </a:extLst>
          </p:cNvPr>
          <p:cNvSpPr txBox="1">
            <a:spLocks/>
          </p:cNvSpPr>
          <p:nvPr/>
        </p:nvSpPr>
        <p:spPr>
          <a:xfrm>
            <a:off x="7673736" y="6585718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Numbers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80E0F7-9931-406E-9AA4-0678A1B87952}"/>
              </a:ext>
            </a:extLst>
          </p:cNvPr>
          <p:cNvCxnSpPr>
            <a:cxnSpLocks/>
          </p:cNvCxnSpPr>
          <p:nvPr/>
        </p:nvCxnSpPr>
        <p:spPr>
          <a:xfrm>
            <a:off x="7315200" y="313128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617144-DB98-44F7-B65A-B705E0A283B2}"/>
              </a:ext>
            </a:extLst>
          </p:cNvPr>
          <p:cNvCxnSpPr>
            <a:cxnSpLocks/>
          </p:cNvCxnSpPr>
          <p:nvPr/>
        </p:nvCxnSpPr>
        <p:spPr>
          <a:xfrm>
            <a:off x="7315200" y="4777144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610BB9-0B1D-47B9-BF81-0C3899DC12C2}"/>
              </a:ext>
            </a:extLst>
          </p:cNvPr>
          <p:cNvCxnSpPr>
            <a:cxnSpLocks/>
          </p:cNvCxnSpPr>
          <p:nvPr/>
        </p:nvCxnSpPr>
        <p:spPr>
          <a:xfrm>
            <a:off x="7315201" y="6294663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D586B8-9DCA-43AA-A631-C37C2D2E0DA5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8BB67E-B113-4817-B0DD-C40AEB974E84}"/>
              </a:ext>
            </a:extLst>
          </p:cNvPr>
          <p:cNvCxnSpPr>
            <a:cxnSpLocks/>
          </p:cNvCxnSpPr>
          <p:nvPr/>
        </p:nvCxnSpPr>
        <p:spPr>
          <a:xfrm>
            <a:off x="7315201" y="6298066"/>
            <a:ext cx="7315199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1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6BE52-CE3A-4BA7-BF58-CD2FB4C27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1" y="-42530"/>
            <a:ext cx="14630400" cy="7680957"/>
          </a:xfrm>
          <a:prstGeom prst="rect">
            <a:avLst/>
          </a:prstGeom>
          <a:solidFill>
            <a:srgbClr val="53515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44769D-994A-4A4E-871B-350266BE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3"/>
            <a:ext cx="14630400" cy="769441"/>
          </a:xfrm>
          <a:solidFill>
            <a:srgbClr val="73A5CC">
              <a:alpha val="88000"/>
            </a:srgb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defTabSz="457200"/>
            <a:r>
              <a:rPr lang="en-US" dirty="0">
                <a:solidFill>
                  <a:schemeClr val="bg1"/>
                </a:solidFill>
              </a:rPr>
              <a:t>Sample Text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FD63724E-3A9D-408B-912B-F3369B203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85313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Sample Text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DBEC4A27-B9FB-40A1-B137-EB23A9A1B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8416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28600" indent="-228600" algn="ctr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A5227F56-2ADC-446A-B6D8-0CC59A697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520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10083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43F84DDA-DA10-4490-85C2-30D83037B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02" b="6961"/>
          <a:stretch/>
        </p:blipFill>
        <p:spPr>
          <a:xfrm>
            <a:off x="0" y="-64168"/>
            <a:ext cx="14630400" cy="768095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24ADDF-FD89-444A-92E3-79CFB7DD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3"/>
            <a:ext cx="14630400" cy="769441"/>
          </a:xfrm>
          <a:solidFill>
            <a:srgbClr val="73A5CC">
              <a:alpha val="88000"/>
            </a:srgb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defTabSz="457200"/>
            <a:r>
              <a:rPr lang="en-US" dirty="0">
                <a:solidFill>
                  <a:schemeClr val="bg1"/>
                </a:solidFill>
              </a:rPr>
              <a:t>Sample Text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0F6BF97-910E-4611-98E3-BA418242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85313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Sample Text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D63F1E31-8794-4454-976C-6C1602430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8416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28600" indent="-228600" algn="ctr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FE21894-B6B2-4F94-8A85-F1F7D7248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520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6733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6D317-31B5-409A-A9A5-448493E0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3AFDA1-1014-479D-8369-6CF12853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26" y="1762962"/>
            <a:ext cx="5316354" cy="4616648"/>
          </a:xfrm>
        </p:spPr>
        <p:txBody>
          <a:bodyPr/>
          <a:lstStyle/>
          <a:p>
            <a:r>
              <a:rPr lang="en-US" sz="6000" dirty="0"/>
              <a:t>Career Exploration and Awareness Funds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52BFCB-C33D-49CB-A3A6-95C3E4B6A7D5}"/>
              </a:ext>
            </a:extLst>
          </p:cNvPr>
          <p:cNvSpPr/>
          <p:nvPr/>
        </p:nvSpPr>
        <p:spPr>
          <a:xfrm>
            <a:off x="7315201" y="0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263F4-8101-4249-BC13-994FEF66F2FD}"/>
              </a:ext>
            </a:extLst>
          </p:cNvPr>
          <p:cNvCxnSpPr>
            <a:cxnSpLocks/>
          </p:cNvCxnSpPr>
          <p:nvPr/>
        </p:nvCxnSpPr>
        <p:spPr>
          <a:xfrm>
            <a:off x="7315200" y="1501476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530BDB-0EB7-4763-8D32-3B253FA5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739" y="480836"/>
            <a:ext cx="3931919" cy="62957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Purpose of Funds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F8E655-AF63-44A3-A657-9EC2D37B6651}"/>
              </a:ext>
            </a:extLst>
          </p:cNvPr>
          <p:cNvSpPr txBox="1">
            <a:spLocks/>
          </p:cNvSpPr>
          <p:nvPr/>
        </p:nvSpPr>
        <p:spPr>
          <a:xfrm>
            <a:off x="7673737" y="1897627"/>
            <a:ext cx="6402403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Allocated Amounts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7935E3-0FA0-497F-ABB1-6A2506C75212}"/>
              </a:ext>
            </a:extLst>
          </p:cNvPr>
          <p:cNvSpPr txBox="1">
            <a:spLocks/>
          </p:cNvSpPr>
          <p:nvPr/>
        </p:nvSpPr>
        <p:spPr>
          <a:xfrm>
            <a:off x="7673738" y="3548235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Sequence of Payment and Plans	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62CCFF-3EB1-44DA-979B-F6D5D8695294}"/>
              </a:ext>
            </a:extLst>
          </p:cNvPr>
          <p:cNvSpPr txBox="1">
            <a:spLocks/>
          </p:cNvSpPr>
          <p:nvPr/>
        </p:nvSpPr>
        <p:spPr>
          <a:xfrm>
            <a:off x="7673735" y="5189033"/>
            <a:ext cx="603263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State Support Opportunities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15C0E33-9CDC-4596-B318-403D0FE63017}"/>
              </a:ext>
            </a:extLst>
          </p:cNvPr>
          <p:cNvSpPr txBox="1">
            <a:spLocks/>
          </p:cNvSpPr>
          <p:nvPr/>
        </p:nvSpPr>
        <p:spPr>
          <a:xfrm>
            <a:off x="7673736" y="6585718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>
                <a:solidFill>
                  <a:schemeClr val="bg1"/>
                </a:solidFill>
              </a:rPr>
              <a:t>Questions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20656A-A98F-4C2F-BDC7-3E1C51697C32}"/>
              </a:ext>
            </a:extLst>
          </p:cNvPr>
          <p:cNvCxnSpPr>
            <a:cxnSpLocks/>
          </p:cNvCxnSpPr>
          <p:nvPr/>
        </p:nvCxnSpPr>
        <p:spPr>
          <a:xfrm>
            <a:off x="7315200" y="313128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5446F4-95D6-401D-B588-8052D39B2C23}"/>
              </a:ext>
            </a:extLst>
          </p:cNvPr>
          <p:cNvCxnSpPr>
            <a:cxnSpLocks/>
          </p:cNvCxnSpPr>
          <p:nvPr/>
        </p:nvCxnSpPr>
        <p:spPr>
          <a:xfrm>
            <a:off x="7315200" y="4777144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0B4860-80D8-490A-BA6C-78497C137E1B}"/>
              </a:ext>
            </a:extLst>
          </p:cNvPr>
          <p:cNvCxnSpPr>
            <a:cxnSpLocks/>
          </p:cNvCxnSpPr>
          <p:nvPr/>
        </p:nvCxnSpPr>
        <p:spPr>
          <a:xfrm>
            <a:off x="7315201" y="6294663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6F91BE-2A6F-4322-ACEF-A939959E7FEE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9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ACC5CE-22BF-4907-A3FB-8B1B8AA04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4168"/>
            <a:ext cx="14630400" cy="76809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D0DD2F0-D5EF-4084-A6E0-1CA30CAA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3"/>
            <a:ext cx="14630400" cy="769441"/>
          </a:xfrm>
          <a:solidFill>
            <a:srgbClr val="73A5CC">
              <a:alpha val="88000"/>
            </a:srgb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defTabSz="457200"/>
            <a:r>
              <a:rPr lang="en-US" dirty="0">
                <a:solidFill>
                  <a:schemeClr val="bg1"/>
                </a:solidFill>
              </a:rPr>
              <a:t>Sample Text</a:t>
            </a: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6A8B9DB6-9897-45E3-A8CB-53F64A959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85313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Sample Text</a:t>
            </a: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9DA40924-BECC-4981-8E5A-D7ED0FA45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8416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28600" indent="-228600" algn="ctr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BC4A066A-94E2-44BF-88C3-4C6D43D49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520" y="4363859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29201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C550498D-5F25-491B-B2D9-0F02DB39F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507" y="4844"/>
            <a:ext cx="14630400" cy="7680957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BE1374-169F-42D1-8D66-FC367A6E3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3"/>
            <a:ext cx="14630400" cy="769441"/>
          </a:xfrm>
          <a:solidFill>
            <a:srgbClr val="73A5CC">
              <a:alpha val="88000"/>
            </a:srgb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defTabSz="457200"/>
            <a:r>
              <a:rPr lang="en-US" dirty="0">
                <a:solidFill>
                  <a:schemeClr val="bg1"/>
                </a:solidFill>
              </a:rPr>
              <a:t>Sample Text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007D4440-2C35-4186-8081-555C16443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519" y="4582456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28600" indent="-228600" algn="ctr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9032E83-011F-4E23-AAB2-FAB3AD86A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520" y="1483955"/>
            <a:ext cx="3713567" cy="2846255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11870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0B8983-2396-49AC-82CC-C5AF96CB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566474-0949-41D0-891D-E35B195CA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24" y="1745244"/>
            <a:ext cx="6583680" cy="433808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800" dirty="0"/>
              <a:t>Sample Text</a:t>
            </a:r>
          </a:p>
          <a:p>
            <a:pPr marL="0" indent="0">
              <a:spcBef>
                <a:spcPts val="0"/>
              </a:spcBef>
              <a:buNone/>
            </a:pPr>
            <a:endParaRPr lang="en-US" sz="4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/>
              <a:t>Sample Text </a:t>
            </a:r>
          </a:p>
          <a:p>
            <a:pPr marL="0" indent="0">
              <a:spcBef>
                <a:spcPts val="0"/>
              </a:spcBef>
              <a:buNone/>
            </a:pPr>
            <a:endParaRPr lang="en-US" sz="4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/>
              <a:t>Sample Text </a:t>
            </a:r>
          </a:p>
          <a:p>
            <a:pPr marL="0" indent="0">
              <a:spcBef>
                <a:spcPts val="0"/>
              </a:spcBef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9ED92-40CC-4DEC-9A7D-291D861491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344" y="1723979"/>
            <a:ext cx="7172462" cy="4781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77BDF1E8-08F8-425E-9B4D-B9B6C8AE00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67"/>
          <a:stretch/>
        </p:blipFill>
        <p:spPr>
          <a:xfrm>
            <a:off x="1" y="-64168"/>
            <a:ext cx="14630400" cy="76809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5853C6-73BD-4EC7-A1BD-3974EE96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8643"/>
            <a:ext cx="14630397" cy="769441"/>
          </a:xfrm>
          <a:solidFill>
            <a:srgbClr val="73A5CC">
              <a:alpha val="88000"/>
            </a:srgb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defTabSz="457200"/>
            <a:r>
              <a:rPr lang="en-US" dirty="0">
                <a:solidFill>
                  <a:schemeClr val="bg1"/>
                </a:solidFill>
              </a:rPr>
              <a:t>Comparing Items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92300105-DF77-4545-BAA6-63BDD15E74A6}"/>
              </a:ext>
            </a:extLst>
          </p:cNvPr>
          <p:cNvGrpSpPr/>
          <p:nvPr/>
        </p:nvGrpSpPr>
        <p:grpSpPr>
          <a:xfrm>
            <a:off x="8282542" y="2525476"/>
            <a:ext cx="5611528" cy="4655954"/>
            <a:chOff x="457200" y="1103531"/>
            <a:chExt cx="3611880" cy="4748629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5075D35F-487F-4139-ADE9-7D9131ADD90D}"/>
                </a:ext>
              </a:extLst>
            </p:cNvPr>
            <p:cNvSpPr/>
            <p:nvPr/>
          </p:nvSpPr>
          <p:spPr>
            <a:xfrm>
              <a:off x="457200" y="2231291"/>
              <a:ext cx="3611880" cy="3620869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Text </a:t>
              </a:r>
              <a:b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Text </a:t>
              </a:r>
            </a:p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Text </a:t>
              </a:r>
            </a:p>
            <a:p>
              <a:pPr algn="ctr"/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itle Rectangle 2">
              <a:extLst>
                <a:ext uri="{FF2B5EF4-FFF2-40B4-BE49-F238E27FC236}">
                  <a16:creationId xmlns:a16="http://schemas.microsoft.com/office/drawing/2014/main" id="{FABFD2C0-9FCB-44FB-AF58-A268AAC5CF26}"/>
                </a:ext>
              </a:extLst>
            </p:cNvPr>
            <p:cNvSpPr/>
            <p:nvPr/>
          </p:nvSpPr>
          <p:spPr>
            <a:xfrm>
              <a:off x="457200" y="1103531"/>
              <a:ext cx="3611880" cy="1127760"/>
            </a:xfrm>
            <a:prstGeom prst="round2Same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Item Two</a:t>
              </a:r>
            </a:p>
          </p:txBody>
        </p:sp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166FEA5A-F661-45C4-9D63-DF5384BB93E6}"/>
              </a:ext>
            </a:extLst>
          </p:cNvPr>
          <p:cNvGrpSpPr/>
          <p:nvPr/>
        </p:nvGrpSpPr>
        <p:grpSpPr>
          <a:xfrm>
            <a:off x="731520" y="2525476"/>
            <a:ext cx="5611528" cy="4655954"/>
            <a:chOff x="457200" y="1103531"/>
            <a:chExt cx="3611880" cy="4748629"/>
          </a:xfrm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0FC4FBE3-8E53-4269-A542-DE719A84B1A0}"/>
                </a:ext>
              </a:extLst>
            </p:cNvPr>
            <p:cNvSpPr/>
            <p:nvPr/>
          </p:nvSpPr>
          <p:spPr>
            <a:xfrm>
              <a:off x="457200" y="2231291"/>
              <a:ext cx="3611880" cy="3620869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Text </a:t>
              </a:r>
              <a:b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Text </a:t>
              </a:r>
            </a:p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Text </a:t>
              </a:r>
            </a:p>
            <a:p>
              <a:pPr algn="ctr"/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Rectangle 1">
              <a:extLst>
                <a:ext uri="{FF2B5EF4-FFF2-40B4-BE49-F238E27FC236}">
                  <a16:creationId xmlns:a16="http://schemas.microsoft.com/office/drawing/2014/main" id="{6DBF92B7-61A5-4CE0-B621-3C60BE92DB8E}"/>
                </a:ext>
              </a:extLst>
            </p:cNvPr>
            <p:cNvSpPr/>
            <p:nvPr/>
          </p:nvSpPr>
          <p:spPr>
            <a:xfrm>
              <a:off x="457200" y="1103531"/>
              <a:ext cx="3611880" cy="1127760"/>
            </a:xfrm>
            <a:prstGeom prst="round2Same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Item 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7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E821D0-6A43-4893-83E7-A16A26C9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26" y="1566828"/>
            <a:ext cx="5316354" cy="3323987"/>
          </a:xfrm>
        </p:spPr>
        <p:txBody>
          <a:bodyPr/>
          <a:lstStyle/>
          <a:p>
            <a:r>
              <a:rPr lang="en-US" sz="5400" dirty="0"/>
              <a:t>Here are some templates with numeric sequences.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A92BF-47B3-46E4-B923-F385B5B06D2A}"/>
              </a:ext>
            </a:extLst>
          </p:cNvPr>
          <p:cNvSpPr/>
          <p:nvPr/>
        </p:nvSpPr>
        <p:spPr>
          <a:xfrm>
            <a:off x="7315201" y="0"/>
            <a:ext cx="7315200" cy="7587909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0DFF5C-660C-4310-BAFC-F3B8C480CF39}"/>
              </a:ext>
            </a:extLst>
          </p:cNvPr>
          <p:cNvCxnSpPr>
            <a:cxnSpLocks/>
          </p:cNvCxnSpPr>
          <p:nvPr/>
        </p:nvCxnSpPr>
        <p:spPr>
          <a:xfrm>
            <a:off x="7315200" y="1501476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ABF9FB-EED7-4EE2-A890-9EA55314E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739" y="480836"/>
            <a:ext cx="3931919" cy="62957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Basic font sizes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01F11B-9AD9-488E-9DE2-BC9F8897DBDC}"/>
              </a:ext>
            </a:extLst>
          </p:cNvPr>
          <p:cNvSpPr txBox="1">
            <a:spLocks/>
          </p:cNvSpPr>
          <p:nvPr/>
        </p:nvSpPr>
        <p:spPr>
          <a:xfrm>
            <a:off x="7673737" y="1897627"/>
            <a:ext cx="6796242" cy="7951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dirty="0">
                <a:solidFill>
                  <a:schemeClr val="bg1"/>
                </a:solidFill>
              </a:rPr>
              <a:t>Bullet points, lines and shapes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E65645-A06B-4A9E-98B3-86D689AE2477}"/>
              </a:ext>
            </a:extLst>
          </p:cNvPr>
          <p:cNvSpPr txBox="1">
            <a:spLocks/>
          </p:cNvSpPr>
          <p:nvPr/>
        </p:nvSpPr>
        <p:spPr>
          <a:xfrm>
            <a:off x="7673738" y="3548235"/>
            <a:ext cx="6402403" cy="8435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dirty="0">
                <a:solidFill>
                  <a:schemeClr val="bg1"/>
                </a:solidFill>
              </a:rPr>
              <a:t>Sequences and timelines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89CCB4-54BF-4F74-8B03-3911712B6554}"/>
              </a:ext>
            </a:extLst>
          </p:cNvPr>
          <p:cNvSpPr txBox="1">
            <a:spLocks/>
          </p:cNvSpPr>
          <p:nvPr/>
        </p:nvSpPr>
        <p:spPr>
          <a:xfrm>
            <a:off x="7673735" y="5189033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dirty="0">
                <a:solidFill>
                  <a:schemeClr val="bg1"/>
                </a:solidFill>
              </a:rPr>
              <a:t>Images and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1BCC62-0137-4A58-B5FA-70CF437A404A}"/>
              </a:ext>
            </a:extLst>
          </p:cNvPr>
          <p:cNvSpPr txBox="1">
            <a:spLocks/>
          </p:cNvSpPr>
          <p:nvPr/>
        </p:nvSpPr>
        <p:spPr>
          <a:xfrm>
            <a:off x="7673736" y="6585718"/>
            <a:ext cx="3931919" cy="6295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13">
              <a:buNone/>
            </a:pPr>
            <a:r>
              <a:rPr lang="en-US" sz="3600" b="1" dirty="0">
                <a:ln>
                  <a:solidFill>
                    <a:schemeClr val="bg1">
                      <a:lumMod val="65000"/>
                    </a:schemeClr>
                  </a:solidFill>
                </a:ln>
              </a:rPr>
              <a:t>Numbers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6ED4B4-8467-4160-94B3-269A10DF0E26}"/>
              </a:ext>
            </a:extLst>
          </p:cNvPr>
          <p:cNvCxnSpPr>
            <a:cxnSpLocks/>
          </p:cNvCxnSpPr>
          <p:nvPr/>
        </p:nvCxnSpPr>
        <p:spPr>
          <a:xfrm>
            <a:off x="7315200" y="313128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729C12-BE33-4D37-854C-AA7A8E207FF5}"/>
              </a:ext>
            </a:extLst>
          </p:cNvPr>
          <p:cNvCxnSpPr>
            <a:cxnSpLocks/>
          </p:cNvCxnSpPr>
          <p:nvPr/>
        </p:nvCxnSpPr>
        <p:spPr>
          <a:xfrm>
            <a:off x="7315200" y="4777144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E560E-E7FC-4D93-B3EF-DABF0130777D}"/>
              </a:ext>
            </a:extLst>
          </p:cNvPr>
          <p:cNvCxnSpPr>
            <a:cxnSpLocks/>
          </p:cNvCxnSpPr>
          <p:nvPr/>
        </p:nvCxnSpPr>
        <p:spPr>
          <a:xfrm>
            <a:off x="7315201" y="6294663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6D0277-D2D6-4BA5-BDD5-7A8FD06B2643}"/>
              </a:ext>
            </a:extLst>
          </p:cNvPr>
          <p:cNvCxnSpPr>
            <a:cxnSpLocks/>
          </p:cNvCxnSpPr>
          <p:nvPr/>
        </p:nvCxnSpPr>
        <p:spPr>
          <a:xfrm>
            <a:off x="7315201" y="7587909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5A9B20-7630-4178-9BF0-C5386E01033B}"/>
              </a:ext>
            </a:extLst>
          </p:cNvPr>
          <p:cNvCxnSpPr>
            <a:cxnSpLocks/>
          </p:cNvCxnSpPr>
          <p:nvPr/>
        </p:nvCxnSpPr>
        <p:spPr>
          <a:xfrm>
            <a:off x="7315201" y="7597473"/>
            <a:ext cx="7315199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14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11CF65-D8E7-4A3F-97FD-FD3A04AD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Number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D215D9-7B12-4DB7-A617-63230E198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807535"/>
            <a:ext cx="6583680" cy="553318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627DD41-8D56-4670-9D8D-8195B2BA0497}"/>
              </a:ext>
            </a:extLst>
          </p:cNvPr>
          <p:cNvSpPr txBox="1">
            <a:spLocks/>
          </p:cNvSpPr>
          <p:nvPr/>
        </p:nvSpPr>
        <p:spPr>
          <a:xfrm>
            <a:off x="1" y="1264630"/>
            <a:ext cx="7315200" cy="57598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262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279373-B636-45C9-8748-C45ACF47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Number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9FC753-C884-4B49-AB31-35B915232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807535"/>
            <a:ext cx="6583680" cy="553318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AD1849-DA6E-413F-BD82-F319C7474990}"/>
              </a:ext>
            </a:extLst>
          </p:cNvPr>
          <p:cNvSpPr txBox="1">
            <a:spLocks/>
          </p:cNvSpPr>
          <p:nvPr/>
        </p:nvSpPr>
        <p:spPr>
          <a:xfrm>
            <a:off x="1" y="1264630"/>
            <a:ext cx="7315200" cy="57598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906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3775D6-E068-47AC-A36B-D59E3183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Number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35387C-510F-4AD1-BB4E-C984CA4AD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807535"/>
            <a:ext cx="6583680" cy="553318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807415D-7663-41C6-9136-122B6C3358B7}"/>
              </a:ext>
            </a:extLst>
          </p:cNvPr>
          <p:cNvSpPr txBox="1">
            <a:spLocks/>
          </p:cNvSpPr>
          <p:nvPr/>
        </p:nvSpPr>
        <p:spPr>
          <a:xfrm>
            <a:off x="1" y="1264630"/>
            <a:ext cx="7315200" cy="57598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3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EC21548-E143-4C63-B1D4-DCD3FA6CF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463" y="663373"/>
            <a:ext cx="5268913" cy="65178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7B005B2-391E-412F-9C41-BE693649F203}"/>
              </a:ext>
            </a:extLst>
          </p:cNvPr>
          <p:cNvSpPr/>
          <p:nvPr/>
        </p:nvSpPr>
        <p:spPr>
          <a:xfrm>
            <a:off x="4596063" y="4023894"/>
            <a:ext cx="3124200" cy="2159000"/>
          </a:xfrm>
          <a:prstGeom prst="ellipse">
            <a:avLst/>
          </a:prstGeom>
          <a:noFill/>
          <a:ln w="28575">
            <a:solidFill>
              <a:srgbClr val="CD09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490377C-55F9-419F-B162-56CD5DBCD300}"/>
              </a:ext>
            </a:extLst>
          </p:cNvPr>
          <p:cNvSpPr>
            <a:spLocks noGrp="1"/>
          </p:cNvSpPr>
          <p:nvPr/>
        </p:nvSpPr>
        <p:spPr>
          <a:xfrm>
            <a:off x="13904109" y="7695172"/>
            <a:ext cx="650091" cy="461258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28C37-1C9E-45B7-A944-0605E2E6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987" y="178639"/>
            <a:ext cx="10175139" cy="7031209"/>
          </a:xfrm>
          <a:prstGeom prst="rect">
            <a:avLst/>
          </a:prstGeom>
          <a:ln>
            <a:solidFill>
              <a:srgbClr val="A1A1A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C23FD411-00C9-4F26-988B-842C89A8C703}"/>
              </a:ext>
            </a:extLst>
          </p:cNvPr>
          <p:cNvSpPr/>
          <p:nvPr/>
        </p:nvSpPr>
        <p:spPr>
          <a:xfrm>
            <a:off x="2799460" y="805068"/>
            <a:ext cx="1090863" cy="2754046"/>
          </a:xfrm>
          <a:prstGeom prst="leftBrace">
            <a:avLst/>
          </a:prstGeom>
          <a:ln w="38100">
            <a:solidFill>
              <a:srgbClr val="73A5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3E2D499-497F-4A2C-80AC-1F340336D2D7}"/>
              </a:ext>
            </a:extLst>
          </p:cNvPr>
          <p:cNvSpPr/>
          <p:nvPr/>
        </p:nvSpPr>
        <p:spPr>
          <a:xfrm>
            <a:off x="2799460" y="3709555"/>
            <a:ext cx="1090863" cy="3366654"/>
          </a:xfrm>
          <a:prstGeom prst="leftBrace">
            <a:avLst/>
          </a:prstGeom>
          <a:ln w="38100">
            <a:solidFill>
              <a:srgbClr val="73A5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912540A3-8B0E-459C-AD5E-764896037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4148" y="1547790"/>
            <a:ext cx="1497087" cy="1268602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17475" algn="ctr"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Core colors</a:t>
            </a: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D940856F-91AB-4269-9D35-522B0712D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864" y="4778908"/>
            <a:ext cx="2545772" cy="1268602"/>
          </a:xfrm>
          <a:prstGeom prst="roundRect">
            <a:avLst/>
          </a:prstGeom>
          <a:solidFill>
            <a:srgbClr val="73A4CC">
              <a:alpha val="7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>
            <a:defPPr>
              <a:defRPr lang="en-US"/>
            </a:defPPr>
            <a:lvl1pPr marL="0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17475" algn="ctr"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Complimentary  colors</a:t>
            </a:r>
          </a:p>
        </p:txBody>
      </p:sp>
    </p:spTree>
    <p:extLst>
      <p:ext uri="{BB962C8B-B14F-4D97-AF65-F5344CB8AC3E}">
        <p14:creationId xmlns:p14="http://schemas.microsoft.com/office/powerpoint/2010/main" val="1807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308D3-A439-4E76-879C-AD9ADDF6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830997"/>
          </a:xfrm>
        </p:spPr>
        <p:txBody>
          <a:bodyPr/>
          <a:lstStyle/>
          <a:p>
            <a:r>
              <a:rPr lang="en-US" dirty="0"/>
              <a:t>Purpose of </a:t>
            </a:r>
            <a:r>
              <a:rPr lang="en-US" sz="5400" dirty="0"/>
              <a:t>Funds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6FBD28-C134-466F-A617-FA9ED75D7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10" y="4806855"/>
            <a:ext cx="4175797" cy="174374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Career awareness programs to students in </a:t>
            </a:r>
            <a:r>
              <a:rPr lang="en-US" sz="4000"/>
              <a:t>K-12</a:t>
            </a:r>
            <a:endParaRPr lang="en-US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1F06D8-262C-4D35-A950-9120E57CA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0710" y="1876558"/>
            <a:ext cx="2507564" cy="2507564"/>
            <a:chOff x="892773" y="0"/>
            <a:chExt cx="1836182" cy="183618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C64427-B1CF-448B-89BA-3FFF4044D029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D99E4F05-877D-43A6-A0D8-52865F62F064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4E9B43-5C55-41C8-9027-32E58FE5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61418" y="1873842"/>
            <a:ext cx="2507564" cy="2507564"/>
            <a:chOff x="892773" y="0"/>
            <a:chExt cx="1836182" cy="18361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624E79-1A0B-4A4C-BB47-AEF609D1CC7D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E47FB917-B8DC-4C3B-887C-7140EC7991E2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A26CC6-B2FB-47AC-A846-F61C2F47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2126" y="1873842"/>
            <a:ext cx="2507564" cy="2507564"/>
            <a:chOff x="892773" y="0"/>
            <a:chExt cx="1836182" cy="183618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8245D4-C232-4460-88E6-47167F16A9B5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3872098-FA99-4021-8507-5072460E06E4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D5A6D9-343F-45D1-8F99-C0C6D22F2BB5}"/>
              </a:ext>
            </a:extLst>
          </p:cNvPr>
          <p:cNvSpPr txBox="1">
            <a:spLocks/>
          </p:cNvSpPr>
          <p:nvPr/>
        </p:nvSpPr>
        <p:spPr>
          <a:xfrm>
            <a:off x="5326911" y="4733874"/>
            <a:ext cx="3976577" cy="1743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Curriculum to students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48D10-4ACB-4172-9FFA-3CBA25A339F9}"/>
              </a:ext>
            </a:extLst>
          </p:cNvPr>
          <p:cNvSpPr txBox="1">
            <a:spLocks/>
          </p:cNvSpPr>
          <p:nvPr/>
        </p:nvSpPr>
        <p:spPr>
          <a:xfrm>
            <a:off x="9958706" y="4733874"/>
            <a:ext cx="4574403" cy="1743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Assistance to teachers in providing career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9156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094574-5473-413E-B225-2829002F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Number Template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86B2F5-EEA5-4D91-9DA6-256405D8C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14898" y="1846857"/>
            <a:ext cx="2507564" cy="2507564"/>
            <a:chOff x="892773" y="0"/>
            <a:chExt cx="1836182" cy="183618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47F966-9E28-44B0-9439-C029DF181C7F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0F7F9D03-A4E9-4025-8E02-1F463A7D7ACA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3F549-670B-481A-9DF7-AA2D5F219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14898" y="4883194"/>
            <a:ext cx="2507564" cy="2507564"/>
            <a:chOff x="892773" y="0"/>
            <a:chExt cx="1836182" cy="18361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488BE2-8BAA-4D52-A66F-5D5CEC6CF261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DCCA8D6D-8A68-437E-B510-3D9DB4039ACB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94B424-5771-48CE-AED8-B439F868B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807535"/>
            <a:ext cx="6583680" cy="553318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5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EFA0AF-1D09-4F97-9DC1-2AE61745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Number Template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C9AD78-038B-4F63-A2F9-FEFE0041B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14898" y="1846857"/>
            <a:ext cx="2507564" cy="2507564"/>
            <a:chOff x="892773" y="0"/>
            <a:chExt cx="1836182" cy="183618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B9DD5C3-1D7C-4BEA-8091-68276D2313C4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72AD96E0-1F69-4723-B0A4-C753ECCD6162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4A52F5-01A4-4913-8D10-5AA0DD22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14898" y="4883194"/>
            <a:ext cx="2507564" cy="2507564"/>
            <a:chOff x="892773" y="0"/>
            <a:chExt cx="1836182" cy="18361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5725DBA-8ADA-4803-A707-6616E8194348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6ADA2BB3-3487-42A5-8F05-516154EBEB5A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A22E32-72BF-45A6-B34C-A2851F87D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807535"/>
            <a:ext cx="6583680" cy="553318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Sample text sample text sample text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308D3-A439-4E76-879C-AD9ADDF6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Number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6FBD28-C134-466F-A617-FA9ED75D7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872" y="5105210"/>
            <a:ext cx="2751240" cy="174374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Sample 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1F06D8-262C-4D35-A950-9120E57CA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0710" y="2216798"/>
            <a:ext cx="2507564" cy="2507564"/>
            <a:chOff x="892773" y="0"/>
            <a:chExt cx="1836182" cy="183618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C64427-B1CF-448B-89BA-3FFF4044D029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D99E4F05-877D-43A6-A0D8-52865F62F064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4E9B43-5C55-41C8-9027-32E58FE5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61418" y="2214082"/>
            <a:ext cx="2507564" cy="2507564"/>
            <a:chOff x="892773" y="0"/>
            <a:chExt cx="1836182" cy="18361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624E79-1A0B-4A4C-BB47-AEF609D1CC7D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E47FB917-B8DC-4C3B-887C-7140EC7991E2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A26CC6-B2FB-47AC-A846-F61C2F47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2126" y="2214082"/>
            <a:ext cx="2507564" cy="2507564"/>
            <a:chOff x="892773" y="0"/>
            <a:chExt cx="1836182" cy="183618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8245D4-C232-4460-88E6-47167F16A9B5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3872098-FA99-4021-8507-5072460E06E4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D5A6D9-343F-45D1-8F99-C0C6D22F2BB5}"/>
              </a:ext>
            </a:extLst>
          </p:cNvPr>
          <p:cNvSpPr txBox="1">
            <a:spLocks/>
          </p:cNvSpPr>
          <p:nvPr/>
        </p:nvSpPr>
        <p:spPr>
          <a:xfrm>
            <a:off x="5913763" y="5074114"/>
            <a:ext cx="3976577" cy="1743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/>
              <a:t>Sample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48D10-4ACB-4172-9FFA-3CBA25A339F9}"/>
              </a:ext>
            </a:extLst>
          </p:cNvPr>
          <p:cNvSpPr txBox="1">
            <a:spLocks/>
          </p:cNvSpPr>
          <p:nvPr/>
        </p:nvSpPr>
        <p:spPr>
          <a:xfrm>
            <a:off x="11064041" y="5088871"/>
            <a:ext cx="3271049" cy="1743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/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21464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60A21B-81FF-4DF0-84F5-41A6DF73D09E}"/>
              </a:ext>
            </a:extLst>
          </p:cNvPr>
          <p:cNvSpPr/>
          <p:nvPr/>
        </p:nvSpPr>
        <p:spPr>
          <a:xfrm>
            <a:off x="0" y="4122546"/>
            <a:ext cx="14630400" cy="3501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3E1B7F-CC0F-4798-84CF-BE751FCC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9980"/>
            <a:ext cx="14630399" cy="2031325"/>
          </a:xfrm>
          <a:noFill/>
        </p:spPr>
        <p:txBody>
          <a:bodyPr/>
          <a:lstStyle/>
          <a:p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your learning </a:t>
            </a:r>
            <a:b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with us!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05C576-F03E-49E7-B0F1-3799FD710325}"/>
              </a:ext>
            </a:extLst>
          </p:cNvPr>
          <p:cNvSpPr txBox="1">
            <a:spLocks/>
          </p:cNvSpPr>
          <p:nvPr/>
        </p:nvSpPr>
        <p:spPr>
          <a:xfrm>
            <a:off x="0" y="2402187"/>
            <a:ext cx="14630400" cy="101566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4A7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#MyOhioClassroom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A66C49-5B7B-455B-88D4-9B28D33D03AB}"/>
              </a:ext>
            </a:extLst>
          </p:cNvPr>
          <p:cNvSpPr txBox="1">
            <a:spLocks/>
          </p:cNvSpPr>
          <p:nvPr/>
        </p:nvSpPr>
        <p:spPr>
          <a:xfrm>
            <a:off x="-2" y="4965809"/>
            <a:ext cx="14630400" cy="101566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Celebrate educators!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1F3B27-B9CE-4F88-9CB8-BD4661B77C53}"/>
              </a:ext>
            </a:extLst>
          </p:cNvPr>
          <p:cNvSpPr txBox="1">
            <a:spLocks/>
          </p:cNvSpPr>
          <p:nvPr/>
        </p:nvSpPr>
        <p:spPr>
          <a:xfrm>
            <a:off x="0" y="5998018"/>
            <a:ext cx="14630398" cy="92333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00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#OhioLovesTeachers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E9B150-FC38-4E87-869B-CE0D231BF62D}"/>
              </a:ext>
            </a:extLst>
          </p:cNvPr>
          <p:cNvCxnSpPr>
            <a:cxnSpLocks/>
          </p:cNvCxnSpPr>
          <p:nvPr/>
        </p:nvCxnSpPr>
        <p:spPr>
          <a:xfrm>
            <a:off x="0" y="4141471"/>
            <a:ext cx="14630400" cy="0"/>
          </a:xfrm>
          <a:prstGeom prst="line">
            <a:avLst/>
          </a:prstGeom>
          <a:ln w="111125">
            <a:solidFill>
              <a:srgbClr val="BA8F1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F49E8A3-A631-4FEC-92BC-EBA33D331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70" y="3613347"/>
            <a:ext cx="1546973" cy="125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C50C3-06B0-4B5D-B3AF-0F7F3A69C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58" y="3512632"/>
            <a:ext cx="1459885" cy="145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308D3-A439-4E76-879C-AD9ADDF6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830997"/>
          </a:xfrm>
        </p:spPr>
        <p:txBody>
          <a:bodyPr/>
          <a:lstStyle/>
          <a:p>
            <a:r>
              <a:rPr lang="en-US" dirty="0"/>
              <a:t>Purpose of </a:t>
            </a:r>
            <a:r>
              <a:rPr lang="en-US" sz="5400" dirty="0"/>
              <a:t>Funds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6FBD28-C134-466F-A617-FA9ED75D7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473" y="4720386"/>
            <a:ext cx="5497033" cy="174374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Development of a career development plan for each student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1F06D8-262C-4D35-A950-9120E57CA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83208" y="1844660"/>
            <a:ext cx="2507564" cy="2507564"/>
            <a:chOff x="892773" y="0"/>
            <a:chExt cx="1836182" cy="183618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C64427-B1CF-448B-89BA-3FFF4044D029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D99E4F05-877D-43A6-A0D8-52865F62F064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4E9B43-5C55-41C8-9027-32E58FE5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03488" y="1844660"/>
            <a:ext cx="2507564" cy="2507564"/>
            <a:chOff x="892773" y="0"/>
            <a:chExt cx="1836182" cy="18361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624E79-1A0B-4A4C-BB47-AEF609D1CC7D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solidFill>
              <a:srgbClr val="73A5CC"/>
            </a:solidFill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E47FB917-B8DC-4C3B-887C-7140EC7991E2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D5A6D9-343F-45D1-8F99-C0C6D22F2BB5}"/>
              </a:ext>
            </a:extLst>
          </p:cNvPr>
          <p:cNvSpPr txBox="1">
            <a:spLocks/>
          </p:cNvSpPr>
          <p:nvPr/>
        </p:nvSpPr>
        <p:spPr>
          <a:xfrm>
            <a:off x="7380363" y="4661995"/>
            <a:ext cx="6353814" cy="1743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Opportunities for students to engage in career-focused</a:t>
            </a:r>
          </a:p>
          <a:p>
            <a:pPr marL="0" indent="0" algn="ctr">
              <a:buNone/>
            </a:pPr>
            <a:r>
              <a:rPr lang="en-US" sz="4000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3058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7F7F-46BC-4C37-91C4-0F48AD35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0BB35F-C94F-4BDE-A150-7C5D0068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Allocated Amounts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5096F6D-0034-4009-9ED5-D336B6FD962C}"/>
              </a:ext>
            </a:extLst>
          </p:cNvPr>
          <p:cNvSpPr/>
          <p:nvPr/>
        </p:nvSpPr>
        <p:spPr>
          <a:xfrm>
            <a:off x="730108" y="2145034"/>
            <a:ext cx="13165947" cy="1406028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marL="20638" lvl="1" algn="ctr">
              <a:spcBef>
                <a:spcPts val="12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Year 1 = $2.50/student (K-12)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FCEF7181-7237-43B2-9398-2FA4CBEB6BDC}"/>
              </a:ext>
            </a:extLst>
          </p:cNvPr>
          <p:cNvSpPr/>
          <p:nvPr/>
        </p:nvSpPr>
        <p:spPr>
          <a:xfrm>
            <a:off x="730108" y="3822831"/>
            <a:ext cx="13165947" cy="1406028"/>
          </a:xfrm>
          <a:prstGeom prst="roundRect">
            <a:avLst>
              <a:gd name="adj" fmla="val 50000"/>
            </a:avLst>
          </a:prstGeom>
          <a:solidFill>
            <a:srgbClr val="73A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pPr marL="20638" lvl="1" algn="ctr">
              <a:spcBef>
                <a:spcPts val="1200"/>
              </a:spcBef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Year 2 = $5.00/student (K-12)</a:t>
            </a:r>
          </a:p>
        </p:txBody>
      </p:sp>
    </p:spTree>
    <p:extLst>
      <p:ext uri="{BB962C8B-B14F-4D97-AF65-F5344CB8AC3E}">
        <p14:creationId xmlns:p14="http://schemas.microsoft.com/office/powerpoint/2010/main" val="19049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3" name="Curved Connector 4">
            <a:extLst>
              <a:ext uri="{FF2B5EF4-FFF2-40B4-BE49-F238E27FC236}">
                <a16:creationId xmlns:a16="http://schemas.microsoft.com/office/drawing/2014/main" id="{A2CF841C-C56F-4251-B43C-0793FC23ABF1}"/>
              </a:ext>
            </a:extLst>
          </p:cNvPr>
          <p:cNvCxnSpPr>
            <a:cxnSpLocks/>
          </p:cNvCxnSpPr>
          <p:nvPr/>
        </p:nvCxnSpPr>
        <p:spPr>
          <a:xfrm flipV="1">
            <a:off x="0" y="4588042"/>
            <a:ext cx="14630400" cy="1957137"/>
          </a:xfrm>
          <a:prstGeom prst="curvedConnector3">
            <a:avLst>
              <a:gd name="adj1" fmla="val 50000"/>
            </a:avLst>
          </a:prstGeom>
          <a:ln w="127000"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10">
            <a:extLst>
              <a:ext uri="{FF2B5EF4-FFF2-40B4-BE49-F238E27FC236}">
                <a16:creationId xmlns:a16="http://schemas.microsoft.com/office/drawing/2014/main" id="{A0F08368-254D-4ECD-8E3C-9DF6F9462A44}"/>
              </a:ext>
            </a:extLst>
          </p:cNvPr>
          <p:cNvSpPr/>
          <p:nvPr/>
        </p:nvSpPr>
        <p:spPr>
          <a:xfrm>
            <a:off x="6132555" y="1424762"/>
            <a:ext cx="3402419" cy="5677787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77ABD4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1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 transfer funds to CTPD lead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182A5-5786-4E6E-980D-904701E9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Sequence of Payments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7CED85E-0E73-480B-A253-B2DFD7298CD0}"/>
              </a:ext>
            </a:extLst>
          </p:cNvPr>
          <p:cNvSpPr/>
          <p:nvPr/>
        </p:nvSpPr>
        <p:spPr>
          <a:xfrm>
            <a:off x="10955866" y="1218695"/>
            <a:ext cx="3048439" cy="4928105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94AF2A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880" rIns="0" bIns="0" rtlCol="0" anchor="t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CTPD works 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schools to make plans</a:t>
            </a:r>
          </a:p>
          <a:p>
            <a:pPr algn="ctr"/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EF5F75C-0FF1-4FF2-A43D-0589E25666F0}"/>
              </a:ext>
            </a:extLst>
          </p:cNvPr>
          <p:cNvSpPr/>
          <p:nvPr/>
        </p:nvSpPr>
        <p:spPr>
          <a:xfrm>
            <a:off x="1552353" y="2549675"/>
            <a:ext cx="3027849" cy="4936763"/>
          </a:xfrm>
          <a:custGeom>
            <a:avLst/>
            <a:gdLst>
              <a:gd name="connsiteX0" fmla="*/ 1381125 w 2762250"/>
              <a:gd name="connsiteY0" fmla="*/ 0 h 4591049"/>
              <a:gd name="connsiteX1" fmla="*/ 2762250 w 2762250"/>
              <a:gd name="connsiteY1" fmla="*/ 1381125 h 4591049"/>
              <a:gd name="connsiteX2" fmla="*/ 1659470 w 2762250"/>
              <a:gd name="connsiteY2" fmla="*/ 2734191 h 4591049"/>
              <a:gd name="connsiteX3" fmla="*/ 1562101 w 2762250"/>
              <a:gd name="connsiteY3" fmla="*/ 2749051 h 4591049"/>
              <a:gd name="connsiteX4" fmla="*/ 1562100 w 2762250"/>
              <a:gd name="connsiteY4" fmla="*/ 4544615 h 4591049"/>
              <a:gd name="connsiteX5" fmla="*/ 1376362 w 2762250"/>
              <a:gd name="connsiteY5" fmla="*/ 4591049 h 4591049"/>
              <a:gd name="connsiteX6" fmla="*/ 1190624 w 2762250"/>
              <a:gd name="connsiteY6" fmla="*/ 4544615 h 4591049"/>
              <a:gd name="connsiteX7" fmla="*/ 1190625 w 2762250"/>
              <a:gd name="connsiteY7" fmla="*/ 2747597 h 4591049"/>
              <a:gd name="connsiteX8" fmla="*/ 1102780 w 2762250"/>
              <a:gd name="connsiteY8" fmla="*/ 2734191 h 4591049"/>
              <a:gd name="connsiteX9" fmla="*/ 0 w 2762250"/>
              <a:gd name="connsiteY9" fmla="*/ 1381125 h 4591049"/>
              <a:gd name="connsiteX10" fmla="*/ 1381125 w 2762250"/>
              <a:gd name="connsiteY10" fmla="*/ 0 h 45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0" h="4591049">
                <a:moveTo>
                  <a:pt x="1381125" y="0"/>
                </a:moveTo>
                <a:cubicBezTo>
                  <a:pt x="2143899" y="0"/>
                  <a:pt x="2762250" y="618351"/>
                  <a:pt x="2762250" y="1381125"/>
                </a:cubicBezTo>
                <a:cubicBezTo>
                  <a:pt x="2762250" y="2048552"/>
                  <a:pt x="2288825" y="2605406"/>
                  <a:pt x="1659470" y="2734191"/>
                </a:cubicBezTo>
                <a:lnTo>
                  <a:pt x="1562101" y="2749051"/>
                </a:lnTo>
                <a:lnTo>
                  <a:pt x="1562100" y="4544615"/>
                </a:lnTo>
                <a:cubicBezTo>
                  <a:pt x="1562100" y="4570260"/>
                  <a:pt x="1478942" y="4591049"/>
                  <a:pt x="1376362" y="4591049"/>
                </a:cubicBezTo>
                <a:cubicBezTo>
                  <a:pt x="1273782" y="4591049"/>
                  <a:pt x="1190624" y="4570260"/>
                  <a:pt x="1190624" y="4544615"/>
                </a:cubicBezTo>
                <a:lnTo>
                  <a:pt x="1190625" y="2747597"/>
                </a:lnTo>
                <a:lnTo>
                  <a:pt x="1102780" y="2734191"/>
                </a:lnTo>
                <a:cubicBezTo>
                  <a:pt x="473425" y="2605406"/>
                  <a:pt x="0" y="2048552"/>
                  <a:pt x="0" y="1381125"/>
                </a:cubicBezTo>
                <a:cubicBezTo>
                  <a:pt x="0" y="618351"/>
                  <a:pt x="618351" y="0"/>
                  <a:pt x="1381125" y="0"/>
                </a:cubicBezTo>
                <a:close/>
              </a:path>
            </a:pathLst>
          </a:custGeom>
          <a:solidFill>
            <a:srgbClr val="D19D10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1"/>
          <a:lstStyle/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schools generate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</a:p>
        </p:txBody>
      </p:sp>
    </p:spTree>
    <p:extLst>
      <p:ext uri="{BB962C8B-B14F-4D97-AF65-F5344CB8AC3E}">
        <p14:creationId xmlns:p14="http://schemas.microsoft.com/office/powerpoint/2010/main" val="31276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System Examples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FC3C6E-EDCB-4AC4-B96C-C5A29C55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" y="1847251"/>
            <a:ext cx="13167360" cy="5431156"/>
          </a:xfrm>
        </p:spPr>
        <p:txBody>
          <a:bodyPr/>
          <a:lstStyle/>
          <a:p>
            <a:pPr lvl="2"/>
            <a:r>
              <a:rPr lang="en-US" sz="4000" dirty="0"/>
              <a:t>Hire a career advisor</a:t>
            </a:r>
          </a:p>
          <a:p>
            <a:pPr lvl="2"/>
            <a:r>
              <a:rPr lang="en-US" sz="4000" dirty="0"/>
              <a:t>Identify Career Readiness Leader contacts in each building of the CTPD</a:t>
            </a:r>
          </a:p>
          <a:p>
            <a:pPr lvl="2"/>
            <a:r>
              <a:rPr lang="en-US" sz="4000" dirty="0"/>
              <a:t>Real World Learning/Partnership Coordinator</a:t>
            </a:r>
          </a:p>
          <a:p>
            <a:pPr lvl="2"/>
            <a:r>
              <a:rPr lang="en-US" sz="4000" dirty="0"/>
              <a:t>Fund career fairs, field trips, speakers,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17405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85C22B544184687623DD4695EBCC5" ma:contentTypeVersion="10" ma:contentTypeDescription="Create a new document." ma:contentTypeScope="" ma:versionID="80b6b119dc3c7ae25b286e5f7243aaec">
  <xsd:schema xmlns:xsd="http://www.w3.org/2001/XMLSchema" xmlns:xs="http://www.w3.org/2001/XMLSchema" xmlns:p="http://schemas.microsoft.com/office/2006/metadata/properties" xmlns:ns2="4d732513-293e-4dce-b762-8588f43b2e5c" xmlns:ns3="e555b6a2-ad6a-40a5-9a71-80b78a277679" targetNamespace="http://schemas.microsoft.com/office/2006/metadata/properties" ma:root="true" ma:fieldsID="5c18a588fa81faf524cb393e3b73058a" ns2:_="" ns3:_="">
    <xsd:import namespace="4d732513-293e-4dce-b762-8588f43b2e5c"/>
    <xsd:import namespace="e555b6a2-ad6a-40a5-9a71-80b78a2776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32513-293e-4dce-b762-8588f43b2e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55b6a2-ad6a-40a5-9a71-80b78a277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555b6a2-ad6a-40a5-9a71-80b78a277679">
      <UserInfo>
        <DisplayName/>
        <AccountId xsi:nil="true"/>
        <AccountType/>
      </UserInfo>
    </SharedWithUsers>
    <MediaLengthInSeconds xmlns="4d732513-293e-4dce-b762-8588f43b2e5c" xsi:nil="true"/>
  </documentManagement>
</p:properties>
</file>

<file path=customXml/itemProps1.xml><?xml version="1.0" encoding="utf-8"?>
<ds:datastoreItem xmlns:ds="http://schemas.openxmlformats.org/officeDocument/2006/customXml" ds:itemID="{5F90C8B3-D973-447D-885F-36B6C1CA91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E5D707-4411-4573-9604-FCBAE8210D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732513-293e-4dce-b762-8588f43b2e5c"/>
    <ds:schemaRef ds:uri="e555b6a2-ad6a-40a5-9a71-80b78a2776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B47231-DCB6-4740-AF68-2D7BC9EA8043}">
  <ds:schemaRefs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555b6a2-ad6a-40a5-9a71-80b78a277679"/>
    <ds:schemaRef ds:uri="4d732513-293e-4dce-b762-8588f43b2e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1255</Words>
  <Application>Microsoft Office PowerPoint</Application>
  <PresentationFormat>Custom</PresentationFormat>
  <Paragraphs>370</Paragraphs>
  <Slides>53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Office Theme</vt:lpstr>
      <vt:lpstr>Career Awareness and Exploration Funds Professional Development Workshop </vt:lpstr>
      <vt:lpstr>Todays Agenda:</vt:lpstr>
      <vt:lpstr>Overview of Funds Processes and Uses  </vt:lpstr>
      <vt:lpstr>Career Exploration and Awareness Funds</vt:lpstr>
      <vt:lpstr>Purpose of Funds</vt:lpstr>
      <vt:lpstr>Purpose of Funds</vt:lpstr>
      <vt:lpstr>Allocated Amounts</vt:lpstr>
      <vt:lpstr>Sequence of Payments</vt:lpstr>
      <vt:lpstr>System Examples</vt:lpstr>
      <vt:lpstr>Emerging Promising Practices from CTPD Leaders </vt:lpstr>
      <vt:lpstr>Elementary Ideas  </vt:lpstr>
      <vt:lpstr>Middle School Ideas </vt:lpstr>
      <vt:lpstr>Middle School Ideas </vt:lpstr>
      <vt:lpstr>PowerPoint Presentation</vt:lpstr>
      <vt:lpstr>Career Awareness and Exploration Funds High School </vt:lpstr>
      <vt:lpstr>Exploration </vt:lpstr>
      <vt:lpstr>PowerPoint Presentation</vt:lpstr>
      <vt:lpstr>Experience (Work-Based Learning Coordinator)</vt:lpstr>
      <vt:lpstr>PowerPoint Presentation</vt:lpstr>
      <vt:lpstr>Engagement </vt:lpstr>
      <vt:lpstr>PowerPoint Presentation</vt:lpstr>
      <vt:lpstr>PowerPoint Presentation</vt:lpstr>
      <vt:lpstr>Discussion Guide Walk-through</vt:lpstr>
      <vt:lpstr>Q &amp; A</vt:lpstr>
      <vt:lpstr>Next Steps</vt:lpstr>
      <vt:lpstr>Local Design Time</vt:lpstr>
      <vt:lpstr>PowerPoint Presentation</vt:lpstr>
      <vt:lpstr>Bullet Template</vt:lpstr>
      <vt:lpstr>Line Template</vt:lpstr>
      <vt:lpstr>Shape Template</vt:lpstr>
      <vt:lpstr>Sample Text</vt:lpstr>
      <vt:lpstr>Sample Text</vt:lpstr>
      <vt:lpstr>Here are some ideas to showcase sequences and events. </vt:lpstr>
      <vt:lpstr>PowerPoint Presentation</vt:lpstr>
      <vt:lpstr>Sample Timeline</vt:lpstr>
      <vt:lpstr>Sample Timeline</vt:lpstr>
      <vt:lpstr>Images accompany the key messages in the next set of slides.</vt:lpstr>
      <vt:lpstr>Sample Text</vt:lpstr>
      <vt:lpstr>Sample Text</vt:lpstr>
      <vt:lpstr>Sample Text</vt:lpstr>
      <vt:lpstr>Sample Text</vt:lpstr>
      <vt:lpstr>Sample Text</vt:lpstr>
      <vt:lpstr>Comparing Items</vt:lpstr>
      <vt:lpstr>Here are some templates with numeric sequences.</vt:lpstr>
      <vt:lpstr>Number Template</vt:lpstr>
      <vt:lpstr>Number Template</vt:lpstr>
      <vt:lpstr>Number Template</vt:lpstr>
      <vt:lpstr>PowerPoint Presentation</vt:lpstr>
      <vt:lpstr>PowerPoint Presentation</vt:lpstr>
      <vt:lpstr>Number Template</vt:lpstr>
      <vt:lpstr>Number Template</vt:lpstr>
      <vt:lpstr>Number Template</vt:lpstr>
      <vt:lpstr>Share your learning  community with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lastModifiedBy/>
  <cp:revision>35</cp:revision>
  <dcterms:created xsi:type="dcterms:W3CDTF">2015-07-08T14:36:51Z</dcterms:created>
  <dcterms:modified xsi:type="dcterms:W3CDTF">2021-11-29T14:11:24Z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0x010100D8885C22B544184687623DD4695EBCC5</vt:lpwstr>
  </property>
  <property fmtid="{D5CDD505-2E9C-101B-9397-08002B2CF9AE}" pid="3" name="Order">
    <vt:r8>1824700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