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442" r:id="rId5"/>
    <p:sldId id="256" r:id="rId6"/>
    <p:sldId id="334" r:id="rId7"/>
    <p:sldId id="335" r:id="rId8"/>
    <p:sldId id="452" r:id="rId9"/>
    <p:sldId id="453" r:id="rId10"/>
    <p:sldId id="460" r:id="rId11"/>
    <p:sldId id="461" r:id="rId12"/>
    <p:sldId id="462" r:id="rId13"/>
    <p:sldId id="454" r:id="rId14"/>
    <p:sldId id="455" r:id="rId15"/>
    <p:sldId id="463" r:id="rId16"/>
    <p:sldId id="456" r:id="rId17"/>
    <p:sldId id="412" r:id="rId18"/>
    <p:sldId id="429" r:id="rId19"/>
    <p:sldId id="466" r:id="rId20"/>
    <p:sldId id="375" r:id="rId21"/>
    <p:sldId id="376" r:id="rId22"/>
    <p:sldId id="457" r:id="rId23"/>
    <p:sldId id="465" r:id="rId24"/>
    <p:sldId id="459" r:id="rId25"/>
    <p:sldId id="407" r:id="rId26"/>
    <p:sldId id="46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8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008" userDrawn="1">
          <p15:clr>
            <a:srgbClr val="F26B43"/>
          </p15:clr>
        </p15:guide>
        <p15:guide id="4" orient="horz" pos="2664" userDrawn="1">
          <p15:clr>
            <a:srgbClr val="F26B43"/>
          </p15:clr>
        </p15:guide>
        <p15:guide id="5" orient="horz" pos="230">
          <p15:clr>
            <a:srgbClr val="A4A3A4"/>
          </p15:clr>
        </p15:guide>
        <p15:guide id="6" pos="10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2A2C9"/>
    <a:srgbClr val="D9E4F1"/>
    <a:srgbClr val="C1CFDD"/>
    <a:srgbClr val="B3CCE6"/>
    <a:srgbClr val="F0F9FD"/>
    <a:srgbClr val="A6C0DB"/>
    <a:srgbClr val="ECF3F9"/>
    <a:srgbClr val="EAF0F7"/>
    <a:srgbClr val="F0F8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74737" autoAdjust="0"/>
  </p:normalViewPr>
  <p:slideViewPr>
    <p:cSldViewPr snapToGrid="0" snapToObjects="1">
      <p:cViewPr varScale="1">
        <p:scale>
          <a:sx n="78" d="100"/>
          <a:sy n="78" d="100"/>
        </p:scale>
        <p:origin x="1170" y="57"/>
      </p:cViewPr>
      <p:guideLst>
        <p:guide orient="horz" pos="1368"/>
        <p:guide pos="2880"/>
        <p:guide orient="horz" pos="4008"/>
        <p:guide orient="horz" pos="2664"/>
        <p:guide orient="horz" pos="230"/>
        <p:guide pos="10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3062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55378-3547-4D9D-B081-9ACBD8AD7AC0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7FA1A-E06B-47C3-A244-6D7FF7429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55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B8A50-36A2-40FA-85F8-D22A6400798F}" type="datetimeFigureOut">
              <a:rPr lang="en-US" smtClean="0"/>
              <a:t>9/5/2019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B8E9-7E05-4C60-A58D-798732DD5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79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6413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14A1-ECD5-DD49-B400-006BA0EC3D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78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f9b73d16ae2edb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f9b73d16ae2edb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8671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6413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9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5248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595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Responsibilities (ORC 3313.82)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366C7-1CE9-4F42-AE88-C4781F677C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61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EB8E9-7E05-4C60-A58D-798732DD5B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992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6413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14A1-ECD5-DD49-B400-006BA0EC3D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01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6413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14A1-ECD5-DD49-B400-006BA0EC3D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89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14A1-ECD5-DD49-B400-006BA0EC3D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6413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E14A1-ECD5-DD49-B400-006BA0EC3D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09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67" y="5514102"/>
            <a:ext cx="7772400" cy="646331"/>
          </a:xfrm>
        </p:spPr>
        <p:txBody>
          <a:bodyPr lIns="0" tIns="0" rIns="0" bIns="0" anchor="b" anchorCtr="0">
            <a:spAutoFit/>
          </a:bodyPr>
          <a:lstStyle>
            <a:lvl1pPr algn="l">
              <a:defRPr sz="4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67" y="6279478"/>
            <a:ext cx="6400800" cy="430887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ODE_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7267" y="6186917"/>
            <a:ext cx="2012050" cy="369560"/>
          </a:xfrm>
          <a:prstGeom prst="rect">
            <a:avLst/>
          </a:prstGeom>
        </p:spPr>
      </p:pic>
      <p:pic>
        <p:nvPicPr>
          <p:cNvPr id="8" name="Picture 7" descr="PhotoOption3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694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OTER-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78160"/>
            <a:ext cx="9144000" cy="48768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9088F4-D0F7-47BD-BA0A-8B3E6F96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040861"/>
            <a:ext cx="8229600" cy="6236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0397265-DFDF-4FBD-98CC-FF96A77D9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8527"/>
            <a:ext cx="8229600" cy="41397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C269FD-4E99-47CF-B1ED-58B2D07B54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215A9C-186F-4BB0-8F4D-8A754B832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040861"/>
            <a:ext cx="8229600" cy="6236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8D43EE-1D38-4A4A-9EA8-CCBA086EB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38527"/>
            <a:ext cx="8229600" cy="413970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4720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302747-5124-4043-A40F-207D63B265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" y="0"/>
            <a:ext cx="9142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6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Infographic detailing the core elements of &quot;Each Child, Our Future&quot; -- Ohio's five-year strategic plan for education. " title="Each Child, Our Future">
            <a:extLst>
              <a:ext uri="{FF2B5EF4-FFF2-40B4-BE49-F238E27FC236}">
                <a16:creationId xmlns:a16="http://schemas.microsoft.com/office/drawing/2014/main" id="{21FAADDF-4948-47A9-A2A3-10C9E25B26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"/>
            <a:ext cx="9144000" cy="685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7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18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39036"/>
            <a:ext cx="8229600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200" b="1" kern="1200">
          <a:solidFill>
            <a:srgbClr val="C00000"/>
          </a:solidFill>
          <a:latin typeface="Arial"/>
          <a:ea typeface="+mj-ea"/>
          <a:cs typeface="Arial"/>
        </a:defRPr>
      </a:lvl1pPr>
    </p:titleStyle>
    <p:bodyStyle>
      <a:lvl1pPr marL="227013" indent="-227013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571500" indent="-225425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Arial"/>
          <a:ea typeface="+mn-ea"/>
          <a:cs typeface="Arial"/>
        </a:defRPr>
      </a:lvl2pPr>
      <a:lvl3pPr marL="1025525" indent="-2286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3pPr>
      <a:lvl4pPr marL="1490663" indent="-228600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Arial"/>
          <a:ea typeface="+mn-ea"/>
          <a:cs typeface="Arial"/>
        </a:defRPr>
      </a:lvl4pPr>
      <a:lvl5pPr marL="1947863" indent="-228600" algn="l" defTabSz="457200" rtl="0" eaLnBrk="1" latinLnBrk="0" hangingPunct="1">
        <a:spcBef>
          <a:spcPct val="20000"/>
        </a:spcBef>
        <a:buFont typeface="Arial"/>
        <a:buChar char="»"/>
        <a:defRPr sz="3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vul.org/Downloads/Joint%20Statement%20Business%20Advisory%20Council%20Plan4.pdf" TargetMode="External"/><Relationship Id="rId3" Type="http://schemas.openxmlformats.org/officeDocument/2006/relationships/hyperlink" Target="http://www.geaugaesc.org/Downloads/Joint%20Statement2.docx" TargetMode="External"/><Relationship Id="rId7" Type="http://schemas.openxmlformats.org/officeDocument/2006/relationships/hyperlink" Target="http://www.miamitrace.k12.oh.us/Downloads/Clinton-Fayette%20County%20Business%20Advisory%20Council%20Joint%20Statement%20March%202019.pdf" TargetMode="External"/><Relationship Id="rId12" Type="http://schemas.openxmlformats.org/officeDocument/2006/relationships/hyperlink" Target="https://www.wadsworth.k12.oh.us/Content/businessadvisorycouncil" TargetMode="External"/><Relationship Id="rId2" Type="http://schemas.openxmlformats.org/officeDocument/2006/relationships/hyperlink" Target="http://www.wcsrams.org/Downloads/BAC_2019-Joint-Statement_FINAL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edisonchargers.org/Downloads/Business%20Advisory%20Council%202019%20Joint%20Statement.pdf" TargetMode="External"/><Relationship Id="rId11" Type="http://schemas.openxmlformats.org/officeDocument/2006/relationships/hyperlink" Target="http://www.esclakeeriewest.org/Downloads/ESCLEW%20BAC%20JOINT%20STATEMENT.pdf" TargetMode="External"/><Relationship Id="rId5" Type="http://schemas.openxmlformats.org/officeDocument/2006/relationships/hyperlink" Target="http://www.westholmes.k12.oh.us/pages/family%20resource/standards%20brochures/BAC%20Joint%20Statement%202019.pdf" TargetMode="External"/><Relationship Id="rId10" Type="http://schemas.openxmlformats.org/officeDocument/2006/relationships/hyperlink" Target="https://www.hcesc.org/wp-content/uploads/2019/02/HCESC-BAC-Joint-Statement-March-2019-002.pdf" TargetMode="External"/><Relationship Id="rId4" Type="http://schemas.openxmlformats.org/officeDocument/2006/relationships/hyperlink" Target="https://www.goshenlocalschools.org/apps/pages/index.jsp?uREC_ID=287280&amp;type=d&amp;pREC_ID=1651804" TargetMode="External"/><Relationship Id="rId9" Type="http://schemas.openxmlformats.org/officeDocument/2006/relationships/hyperlink" Target="http://filecabinet.eschoolview.com/9E9F0E21-A507-46BC-B602-459032268657/ESCNEOBACJointStatement2_21_19.pdf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successbound.ohio.gov/Home/Prepare-for-Pathways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pollev.com/cpalsgrove716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tion.ohio.gov/getattachment/Topics/Student-Supports/Creating-Caring-Communities/Stakeholder-Engagement-Toolkit.pdf.aspx?lang=en-US" TargetMode="External"/><Relationship Id="rId2" Type="http://schemas.openxmlformats.org/officeDocument/2006/relationships/hyperlink" Target="https://www.tri-c.edu/workforce/advanced-manufacturing-and-engineering/employer-convening-forum/documents/ami-engagement-brief-2018d.pdf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education.ohio.gov/getattachment/Topics/Career-Tech/Apprenticeships-and-Internships/advisory-committee-guidelines.pdf.aspx?lang=en-US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10B1A4-26D6-45A7-A908-D80B3F5F7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311" y="553156"/>
            <a:ext cx="9369777" cy="552569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4897A0-65E1-D04D-B936-8CE60AB85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88" y="5296592"/>
            <a:ext cx="8229600" cy="1314104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 Advisory Council </a:t>
            </a:r>
          </a:p>
          <a:p>
            <a:pPr marL="0" indent="0">
              <a:buNone/>
            </a:pPr>
            <a:r>
              <a:rPr lang="en-US" sz="2800" b="1" dirty="0"/>
              <a:t>Plan Development Workshop</a:t>
            </a:r>
          </a:p>
        </p:txBody>
      </p:sp>
    </p:spTree>
    <p:extLst>
      <p:ext uri="{BB962C8B-B14F-4D97-AF65-F5344CB8AC3E}">
        <p14:creationId xmlns:p14="http://schemas.microsoft.com/office/powerpoint/2010/main" val="3916871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6924F-35AB-4924-8D41-831595EA6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Advisory Council Highlight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1C7F6-87C8-4F91-8233-96E658ACF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73905"/>
            <a:ext cx="8229600" cy="4139706"/>
          </a:xfrm>
        </p:spPr>
        <p:txBody>
          <a:bodyPr/>
          <a:lstStyle/>
          <a:p>
            <a:r>
              <a:rPr lang="en-US" sz="2800" dirty="0">
                <a:solidFill>
                  <a:prstClr val="black"/>
                </a:solidFill>
              </a:rPr>
              <a:t>Amy Wood – Tiffin City Schools </a:t>
            </a:r>
            <a:endParaRPr lang="en-US" sz="2400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i="1" dirty="0"/>
              <a:t>Intended outcome: Hear from a Business Advisory Council that has yielded great results for students and schools. Ask questions about how they did it!</a:t>
            </a:r>
          </a:p>
        </p:txBody>
      </p:sp>
    </p:spTree>
    <p:extLst>
      <p:ext uri="{BB962C8B-B14F-4D97-AF65-F5344CB8AC3E}">
        <p14:creationId xmlns:p14="http://schemas.microsoft.com/office/powerpoint/2010/main" val="2967537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6924F-35AB-4924-8D41-831595EA6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Statement Inventory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1C7F6-87C8-4F91-8233-96E658ACF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071132"/>
            <a:ext cx="8229600" cy="3681902"/>
          </a:xfrm>
        </p:spPr>
        <p:txBody>
          <a:bodyPr/>
          <a:lstStyle/>
          <a:p>
            <a:pPr marL="0" indent="0">
              <a:buNone/>
            </a:pPr>
            <a:endParaRPr lang="en-US" sz="1200" dirty="0"/>
          </a:p>
          <a:p>
            <a:r>
              <a:rPr lang="en-US" sz="1200" u="sng" dirty="0">
                <a:hlinkClick r:id="rId2"/>
              </a:rPr>
              <a:t>http://www.wcsrams.org/Downloads/BAC_2019-Joint-Statement_FINAL.pdf</a:t>
            </a:r>
            <a:endParaRPr lang="en-US" sz="1200" u="sng" dirty="0"/>
          </a:p>
          <a:p>
            <a:r>
              <a:rPr lang="en-US" sz="1200" u="sng" dirty="0">
                <a:hlinkClick r:id="rId3"/>
              </a:rPr>
              <a:t>http://www.geaugaesc.org/Downloads/Joint%20Statement2.docx</a:t>
            </a:r>
            <a:endParaRPr lang="en-US" sz="1200" dirty="0"/>
          </a:p>
          <a:p>
            <a:r>
              <a:rPr lang="en-US" sz="1200" u="sng" dirty="0">
                <a:hlinkClick r:id="rId4"/>
              </a:rPr>
              <a:t>https://www.goshenlocalschools.org/apps/pages/index.jsp?uREC_ID=287280&amp;type=d&amp;pREC_ID=1651804</a:t>
            </a:r>
            <a:endParaRPr lang="en-US" sz="1200" dirty="0"/>
          </a:p>
          <a:p>
            <a:r>
              <a:rPr lang="en-US" sz="1200" u="sng" dirty="0">
                <a:hlinkClick r:id="rId5"/>
              </a:rPr>
              <a:t>http://www.westholmes.k12.oh.us/pages/family%20resource/standards%20brochures/BAC%20Joint%20Statement%202019.pdf</a:t>
            </a:r>
            <a:endParaRPr lang="en-US" sz="1200" dirty="0"/>
          </a:p>
          <a:p>
            <a:r>
              <a:rPr lang="en-US" sz="1200" u="sng" dirty="0">
                <a:hlinkClick r:id="rId6"/>
              </a:rPr>
              <a:t>http://www.edisonchargers.org/Downloads/Business%20Advisory%20Council%202019%20Joint%20Statement.pdf</a:t>
            </a:r>
            <a:endParaRPr lang="en-US" sz="1200" dirty="0"/>
          </a:p>
          <a:p>
            <a:r>
              <a:rPr lang="en-US" sz="1200" u="sng" dirty="0">
                <a:hlinkClick r:id="rId7"/>
              </a:rPr>
              <a:t>http://www.miamitrace.k12.oh.us/Downloads/Clinton-Fayette%20County%20Business%20Advisory%20Council%20Joint%20Statement%20March%202019.pdf</a:t>
            </a:r>
            <a:endParaRPr lang="en-US" sz="1200" dirty="0"/>
          </a:p>
          <a:p>
            <a:r>
              <a:rPr lang="en-US" sz="1200" u="sng" dirty="0">
                <a:hlinkClick r:id="rId8"/>
              </a:rPr>
              <a:t>http://www.cvul.org/Downloads/Joint%20Statement%20Business%20Advisory%20Council%20Plan4.pdf</a:t>
            </a:r>
            <a:endParaRPr lang="en-US" sz="1200" dirty="0"/>
          </a:p>
          <a:p>
            <a:r>
              <a:rPr lang="en-US" sz="1200" u="sng" dirty="0">
                <a:hlinkClick r:id="rId9"/>
              </a:rPr>
              <a:t>http://filecabinet.eschoolview.com/9E9F0E21-A507-46BC-B602-459032268657/ESCNEOBACJointStatement2_21_19.pdf</a:t>
            </a:r>
            <a:endParaRPr lang="en-US" sz="1200" dirty="0"/>
          </a:p>
          <a:p>
            <a:r>
              <a:rPr lang="en-US" sz="1200" u="sng" dirty="0">
                <a:hlinkClick r:id="rId10"/>
              </a:rPr>
              <a:t>https://www.hcesc.org/wp-content/uploads/2019/02/HCESC-BAC-Joint-Statement-March-2019-002.pdf</a:t>
            </a:r>
            <a:endParaRPr lang="en-US" sz="1200" dirty="0"/>
          </a:p>
          <a:p>
            <a:r>
              <a:rPr lang="en-US" sz="1200" u="sng" dirty="0">
                <a:hlinkClick r:id="rId11"/>
              </a:rPr>
              <a:t>http://www.esclakeeriewest.org/Downloads/ESCLEW%20BAC%20JOINT%20STATEMENT.pdf</a:t>
            </a:r>
            <a:endParaRPr lang="en-US" sz="1200" dirty="0"/>
          </a:p>
          <a:p>
            <a:r>
              <a:rPr lang="en-US" sz="1200" u="sng" dirty="0">
                <a:hlinkClick r:id="rId12"/>
              </a:rPr>
              <a:t>https://www.wadsworth.k12.oh.us/Content/businessadvisorycouncil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14731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6924F-35AB-4924-8D41-831595EA6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Facilitated Discussion on Activities and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1C7F6-87C8-4F91-8233-96E658ACF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259414"/>
            <a:ext cx="8229600" cy="4139706"/>
          </a:xfrm>
        </p:spPr>
        <p:txBody>
          <a:bodyPr/>
          <a:lstStyle/>
          <a:p>
            <a:r>
              <a:rPr lang="en-US" sz="2800" dirty="0">
                <a:solidFill>
                  <a:prstClr val="black"/>
                </a:solidFill>
              </a:rPr>
              <a:t>Share out:</a:t>
            </a:r>
          </a:p>
          <a:p>
            <a:pPr lvl="1"/>
            <a:r>
              <a:rPr lang="en-US" sz="2400" dirty="0">
                <a:solidFill>
                  <a:prstClr val="black"/>
                </a:solidFill>
              </a:rPr>
              <a:t>What is your meeting structure and how do you make them meaningful?</a:t>
            </a:r>
          </a:p>
          <a:p>
            <a:pPr lvl="1"/>
            <a:r>
              <a:rPr lang="en-US" sz="2400" dirty="0">
                <a:solidFill>
                  <a:prstClr val="black"/>
                </a:solidFill>
              </a:rPr>
              <a:t>What has been your most successful activity as a Business Advisory Council?</a:t>
            </a:r>
          </a:p>
          <a:p>
            <a:pPr lvl="1"/>
            <a:r>
              <a:rPr lang="en-US" sz="2400" dirty="0">
                <a:solidFill>
                  <a:prstClr val="black"/>
                </a:solidFill>
              </a:rPr>
              <a:t>What activities have you seen others in your area host or facilitate?</a:t>
            </a: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i="1" dirty="0"/>
              <a:t>Intended outcome: Come prepared to share the most promising practices. Listen for other great ideas to try. </a:t>
            </a:r>
          </a:p>
        </p:txBody>
      </p:sp>
    </p:spTree>
    <p:extLst>
      <p:ext uri="{BB962C8B-B14F-4D97-AF65-F5344CB8AC3E}">
        <p14:creationId xmlns:p14="http://schemas.microsoft.com/office/powerpoint/2010/main" val="71491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6924F-35AB-4924-8D41-831595EA6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Overview and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1C7F6-87C8-4F91-8233-96E658ACF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259414"/>
            <a:ext cx="8229600" cy="4139706"/>
          </a:xfrm>
        </p:spPr>
        <p:txBody>
          <a:bodyPr/>
          <a:lstStyle/>
          <a:p>
            <a:r>
              <a:rPr lang="en-US" sz="2800" dirty="0"/>
              <a:t>Ohio Department of Education staff will discuss the newly developed plan template. The Department will guide leaders through a discussion on completing goals and action steps relating to the key functions of a Business Advisory Council.</a:t>
            </a: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i="1" dirty="0"/>
              <a:t>Intended outcome: Leaders will be given time to address their own council’s goals. </a:t>
            </a:r>
          </a:p>
        </p:txBody>
      </p:sp>
    </p:spTree>
    <p:extLst>
      <p:ext uri="{BB962C8B-B14F-4D97-AF65-F5344CB8AC3E}">
        <p14:creationId xmlns:p14="http://schemas.microsoft.com/office/powerpoint/2010/main" val="1934378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F223B1-F02A-4CD6-BA86-20B4CE3E53B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03336" y="2148946"/>
            <a:ext cx="7311908" cy="4140200"/>
          </a:xfrm>
        </p:spPr>
        <p:txBody>
          <a:bodyPr>
            <a:noAutofit/>
          </a:bodyPr>
          <a:lstStyle/>
          <a:p>
            <a:pPr lvl="1" algn="r">
              <a:buFont typeface="Arial" panose="020B0604020202020204" pitchFamily="34" charset="0"/>
              <a:buChar char="•"/>
            </a:pPr>
            <a:r>
              <a:rPr lang="en-US" dirty="0"/>
              <a:t>Develop a mission statement or purpose that reflects the goal-oriented direction of the council and how it will support stronger connections between business and schools to enhance the performance of students.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E7F6DB-DBFF-744A-B49E-D505C9AA09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345" y="960344"/>
            <a:ext cx="9019309" cy="623888"/>
          </a:xfrm>
        </p:spPr>
        <p:txBody>
          <a:bodyPr/>
          <a:lstStyle/>
          <a:p>
            <a:r>
              <a:rPr lang="en-US" dirty="0"/>
              <a:t>Mission</a:t>
            </a:r>
            <a:endParaRPr lang="en-US" sz="3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B8FE03-3C80-4C35-8577-9C82F7792F71}"/>
              </a:ext>
            </a:extLst>
          </p:cNvPr>
          <p:cNvGrpSpPr/>
          <p:nvPr/>
        </p:nvGrpSpPr>
        <p:grpSpPr>
          <a:xfrm>
            <a:off x="461658" y="2638954"/>
            <a:ext cx="1580092" cy="1580092"/>
            <a:chOff x="892773" y="0"/>
            <a:chExt cx="1836182" cy="1836182"/>
          </a:xfrm>
          <a:solidFill>
            <a:srgbClr val="5B9BD5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FAB4E87-B000-4472-B1FF-266CC2E95E87}"/>
                </a:ext>
              </a:extLst>
            </p:cNvPr>
            <p:cNvSpPr/>
            <p:nvPr/>
          </p:nvSpPr>
          <p:spPr>
            <a:xfrm>
              <a:off x="892773" y="0"/>
              <a:ext cx="1836182" cy="1836182"/>
            </a:xfrm>
            <a:prstGeom prst="ellipse">
              <a:avLst/>
            </a:prstGeom>
            <a:grpFill/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12" name="Oval 4">
              <a:extLst>
                <a:ext uri="{FF2B5EF4-FFF2-40B4-BE49-F238E27FC236}">
                  <a16:creationId xmlns:a16="http://schemas.microsoft.com/office/drawing/2014/main" id="{DCF626A4-5466-44C9-974C-8835DBC24900}"/>
                </a:ext>
              </a:extLst>
            </p:cNvPr>
            <p:cNvSpPr/>
            <p:nvPr/>
          </p:nvSpPr>
          <p:spPr>
            <a:xfrm>
              <a:off x="1161676" y="268903"/>
              <a:ext cx="1298376" cy="129837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179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F223B1-F02A-4CD6-BA86-20B4CE3E53B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10350" y="1628899"/>
            <a:ext cx="6996608" cy="3671231"/>
          </a:xfrm>
        </p:spPr>
        <p:txBody>
          <a:bodyPr>
            <a:noAutofit/>
          </a:bodyPr>
          <a:lstStyle/>
          <a:p>
            <a:pPr algn="r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Identify the composition of the business advisory council. 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Identify industry representation, including economic and workforce development partners participating in the council. If this is an educational service center-supported business advisory council, list supported districts.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E7F6DB-DBFF-744A-B49E-D505C9AA09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658" y="969495"/>
            <a:ext cx="8229600" cy="623888"/>
          </a:xfrm>
        </p:spPr>
        <p:txBody>
          <a:bodyPr/>
          <a:lstStyle/>
          <a:p>
            <a:r>
              <a:rPr lang="en-US" dirty="0"/>
              <a:t>Membership</a:t>
            </a:r>
            <a:endParaRPr lang="en-US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EAA06E-C4EC-4A21-AA15-23535FF14261}"/>
              </a:ext>
            </a:extLst>
          </p:cNvPr>
          <p:cNvGrpSpPr/>
          <p:nvPr/>
        </p:nvGrpSpPr>
        <p:grpSpPr>
          <a:xfrm>
            <a:off x="461658" y="2638954"/>
            <a:ext cx="1580092" cy="1580092"/>
            <a:chOff x="892773" y="0"/>
            <a:chExt cx="1836182" cy="1836182"/>
          </a:xfrm>
          <a:solidFill>
            <a:srgbClr val="5B9BD5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6F63F83-6352-4C16-B400-3663F1FE084D}"/>
                </a:ext>
              </a:extLst>
            </p:cNvPr>
            <p:cNvSpPr/>
            <p:nvPr/>
          </p:nvSpPr>
          <p:spPr>
            <a:xfrm>
              <a:off x="892773" y="0"/>
              <a:ext cx="1836182" cy="1836182"/>
            </a:xfrm>
            <a:prstGeom prst="ellipse">
              <a:avLst/>
            </a:prstGeom>
            <a:grpFill/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60BC6EC7-91C7-470B-876F-1D671C92F47D}"/>
                </a:ext>
              </a:extLst>
            </p:cNvPr>
            <p:cNvSpPr/>
            <p:nvPr/>
          </p:nvSpPr>
          <p:spPr>
            <a:xfrm>
              <a:off x="1161676" y="268903"/>
              <a:ext cx="1298376" cy="129837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516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6924F-35AB-4924-8D41-831595EA6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Resources: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1C7F6-87C8-4F91-8233-96E658ACF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190" y="1970994"/>
            <a:ext cx="8229600" cy="1704155"/>
          </a:xfrm>
        </p:spPr>
        <p:txBody>
          <a:bodyPr/>
          <a:lstStyle/>
          <a:p>
            <a:pPr marL="226695" indent="-226695"/>
            <a:r>
              <a:rPr lang="en-US" dirty="0">
                <a:hlinkClick r:id="rId2"/>
              </a:rPr>
              <a:t>Build your coalition.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D895B09-D126-496F-A83A-B26673795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5" y="2737813"/>
            <a:ext cx="9035042" cy="231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73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E7601-7BE7-42FF-B4BF-1417C324CE1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73817" y="1830009"/>
            <a:ext cx="7182037" cy="4349567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Business Advisory Council meets quarterly or more.</a:t>
            </a:r>
          </a:p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Consider scheduling meetings at a convenient time for industry partners.</a:t>
            </a:r>
          </a:p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Consider how you plan and structure your meetings in order to accomplish the outlined responsibilities. </a:t>
            </a:r>
          </a:p>
          <a:p>
            <a:pPr algn="r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75687A-AD14-144E-AFD3-B4146F0AEA81}"/>
              </a:ext>
            </a:extLst>
          </p:cNvPr>
          <p:cNvSpPr txBox="1">
            <a:spLocks/>
          </p:cNvSpPr>
          <p:nvPr/>
        </p:nvSpPr>
        <p:spPr>
          <a:xfrm>
            <a:off x="147234" y="835837"/>
            <a:ext cx="8849531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 of Meetings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ABC67E-A28F-42A6-80E7-D8CEF28D9CBE}"/>
              </a:ext>
            </a:extLst>
          </p:cNvPr>
          <p:cNvGrpSpPr/>
          <p:nvPr/>
        </p:nvGrpSpPr>
        <p:grpSpPr>
          <a:xfrm>
            <a:off x="461658" y="2638954"/>
            <a:ext cx="1580092" cy="1580092"/>
            <a:chOff x="892773" y="0"/>
            <a:chExt cx="1836182" cy="1836182"/>
          </a:xfrm>
          <a:solidFill>
            <a:srgbClr val="5B9BD5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73B7EDB-09F5-4C3E-90EA-C75B46A3D2EE}"/>
                </a:ext>
              </a:extLst>
            </p:cNvPr>
            <p:cNvSpPr/>
            <p:nvPr/>
          </p:nvSpPr>
          <p:spPr>
            <a:xfrm>
              <a:off x="892773" y="0"/>
              <a:ext cx="1836182" cy="1836182"/>
            </a:xfrm>
            <a:prstGeom prst="ellipse">
              <a:avLst/>
            </a:prstGeom>
            <a:grpFill/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C26A1E85-6231-4490-9C14-1FEAC428DC57}"/>
                </a:ext>
              </a:extLst>
            </p:cNvPr>
            <p:cNvSpPr/>
            <p:nvPr/>
          </p:nvSpPr>
          <p:spPr>
            <a:xfrm>
              <a:off x="1161676" y="268903"/>
              <a:ext cx="1298376" cy="129837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65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D1C91-EAB6-4CC7-8444-9252B8562D2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41749" y="2130425"/>
            <a:ext cx="6859518" cy="4140200"/>
          </a:xfrm>
        </p:spPr>
        <p:txBody>
          <a:bodyPr>
            <a:noAutofit/>
          </a:bodyPr>
          <a:lstStyle/>
          <a:p>
            <a:pPr algn="r"/>
            <a:r>
              <a:rPr lang="en-US" dirty="0"/>
              <a:t>Describe the responsibilities of the business advisory council, as agreed upon with the district or ESC governing board. There are four major areas of responsibility outlined by state law. 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A0D37EC-CCEC-AA47-9DE9-59FC4D58132C}"/>
              </a:ext>
            </a:extLst>
          </p:cNvPr>
          <p:cNvSpPr txBox="1">
            <a:spLocks/>
          </p:cNvSpPr>
          <p:nvPr/>
        </p:nvSpPr>
        <p:spPr>
          <a:xfrm>
            <a:off x="1412861" y="831453"/>
            <a:ext cx="6193585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Responsibilities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CB28F79-4B0F-4D22-BADC-7CAFAAAC3C96}"/>
              </a:ext>
            </a:extLst>
          </p:cNvPr>
          <p:cNvGrpSpPr/>
          <p:nvPr/>
        </p:nvGrpSpPr>
        <p:grpSpPr>
          <a:xfrm>
            <a:off x="461658" y="2638954"/>
            <a:ext cx="1580092" cy="1580092"/>
            <a:chOff x="892773" y="0"/>
            <a:chExt cx="1836182" cy="1836182"/>
          </a:xfrm>
          <a:solidFill>
            <a:srgbClr val="5B9BD5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D21735-98F1-4F9C-847A-AF0A97889CFF}"/>
                </a:ext>
              </a:extLst>
            </p:cNvPr>
            <p:cNvSpPr/>
            <p:nvPr/>
          </p:nvSpPr>
          <p:spPr>
            <a:xfrm>
              <a:off x="892773" y="0"/>
              <a:ext cx="1836182" cy="1836182"/>
            </a:xfrm>
            <a:prstGeom prst="ellipse">
              <a:avLst/>
            </a:prstGeom>
            <a:grpFill/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15A98032-73A1-4ACB-B4BB-C49802DB1C2C}"/>
                </a:ext>
              </a:extLst>
            </p:cNvPr>
            <p:cNvSpPr/>
            <p:nvPr/>
          </p:nvSpPr>
          <p:spPr>
            <a:xfrm>
              <a:off x="1161676" y="268903"/>
              <a:ext cx="1298376" cy="129837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94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D1C91-EAB6-4CC7-8444-9252B8562D2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10350" y="1645003"/>
            <a:ext cx="6994985" cy="4140200"/>
          </a:xfrm>
        </p:spPr>
        <p:txBody>
          <a:bodyPr>
            <a:noAutofit/>
          </a:bodyPr>
          <a:lstStyle/>
          <a:p>
            <a:pPr algn="r">
              <a:buFont typeface="Arial" panose="020B0604020202020204" pitchFamily="34" charset="0"/>
              <a:buChar char="•"/>
            </a:pPr>
            <a:r>
              <a:rPr lang="en-US" sz="2800" dirty="0"/>
              <a:t>Delineation of Employment Skills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en-US" sz="2800" dirty="0"/>
              <a:t>Development of a Curriculum to Instill Employment Skills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en-US" sz="2800" dirty="0"/>
              <a:t>Address Changes in the Economy, Job Market and Future Job Availability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en-US" sz="2800" dirty="0"/>
              <a:t>Develop and sustain relationships among the business community, labor organizations and education personnel in the areas it represents</a:t>
            </a:r>
          </a:p>
          <a:p>
            <a:pPr algn="r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A0D37EC-CCEC-AA47-9DE9-59FC4D58132C}"/>
              </a:ext>
            </a:extLst>
          </p:cNvPr>
          <p:cNvSpPr txBox="1">
            <a:spLocks/>
          </p:cNvSpPr>
          <p:nvPr/>
        </p:nvSpPr>
        <p:spPr>
          <a:xfrm>
            <a:off x="1412861" y="831453"/>
            <a:ext cx="6193585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Responsibilities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CB28F79-4B0F-4D22-BADC-7CAFAAAC3C96}"/>
              </a:ext>
            </a:extLst>
          </p:cNvPr>
          <p:cNvGrpSpPr/>
          <p:nvPr/>
        </p:nvGrpSpPr>
        <p:grpSpPr>
          <a:xfrm>
            <a:off x="461658" y="2638954"/>
            <a:ext cx="1580092" cy="1580092"/>
            <a:chOff x="892773" y="0"/>
            <a:chExt cx="1836182" cy="1836182"/>
          </a:xfrm>
          <a:solidFill>
            <a:srgbClr val="5B9BD5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D21735-98F1-4F9C-847A-AF0A97889CFF}"/>
                </a:ext>
              </a:extLst>
            </p:cNvPr>
            <p:cNvSpPr/>
            <p:nvPr/>
          </p:nvSpPr>
          <p:spPr>
            <a:xfrm>
              <a:off x="892773" y="0"/>
              <a:ext cx="1836182" cy="1836182"/>
            </a:xfrm>
            <a:prstGeom prst="ellipse">
              <a:avLst/>
            </a:prstGeom>
            <a:grpFill/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15A98032-73A1-4ACB-B4BB-C49802DB1C2C}"/>
                </a:ext>
              </a:extLst>
            </p:cNvPr>
            <p:cNvSpPr/>
            <p:nvPr/>
          </p:nvSpPr>
          <p:spPr>
            <a:xfrm>
              <a:off x="1161676" y="268903"/>
              <a:ext cx="1298376" cy="129837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260350" h="241300"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141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 l="3131" t="12053" r="4061" b="13183"/>
          <a:stretch/>
        </p:blipFill>
        <p:spPr>
          <a:xfrm>
            <a:off x="604434" y="914401"/>
            <a:ext cx="5037504" cy="554839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/>
          <p:nvPr/>
        </p:nvSpPr>
        <p:spPr>
          <a:xfrm>
            <a:off x="3286195" y="2286094"/>
            <a:ext cx="5423297" cy="1596231"/>
          </a:xfrm>
          <a:prstGeom prst="wedgeRectCallout">
            <a:avLst>
              <a:gd name="adj1" fmla="val -66028"/>
              <a:gd name="adj2" fmla="val 1237"/>
            </a:avLst>
          </a:prstGeom>
          <a:solidFill>
            <a:srgbClr val="3F3F3F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Jobs are rapidly changing and require different skill sets. </a:t>
            </a:r>
            <a:endParaRPr sz="1350"/>
          </a:p>
          <a:p>
            <a:pPr algn="ctr"/>
            <a:r>
              <a:rPr lang="en-US"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With the rise of automation and artificial intelligence, nearly half of the state’s workers hold jobs that are expected to be automated in the future. For many preK-12 students, securing future jobs will require some type of technical training or education after high school. </a:t>
            </a: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491976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6924F-35AB-4924-8D41-831595EA6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1C7F6-87C8-4F91-8233-96E658ACF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259414"/>
            <a:ext cx="8229600" cy="4139706"/>
          </a:xfrm>
        </p:spPr>
        <p:txBody>
          <a:bodyPr/>
          <a:lstStyle/>
          <a:p>
            <a:pPr marL="226695" indent="-226695"/>
            <a:r>
              <a:rPr lang="en-US" sz="2800" dirty="0"/>
              <a:t>Polling App Questions:</a:t>
            </a:r>
            <a:endParaRPr lang="en-US" dirty="0"/>
          </a:p>
          <a:p>
            <a:pPr marL="226695" indent="-226695"/>
            <a:r>
              <a:rPr lang="en-US" sz="2800" dirty="0"/>
              <a:t>Go to </a:t>
            </a:r>
            <a:r>
              <a:rPr lang="en-US" sz="3600" b="1" dirty="0">
                <a:hlinkClick r:id="rId2"/>
              </a:rPr>
              <a:t>PollEv.com/cpalsgrove716</a:t>
            </a:r>
            <a:r>
              <a:rPr lang="en-US" sz="3600" b="1" dirty="0"/>
              <a:t> </a:t>
            </a:r>
            <a:endParaRPr lang="en-US" sz="2800" b="1" dirty="0"/>
          </a:p>
          <a:p>
            <a:pPr marL="226695" indent="-226695"/>
            <a:endParaRPr lang="en-US" sz="2800" i="1" dirty="0"/>
          </a:p>
          <a:p>
            <a:pPr marL="226695" indent="-226695"/>
            <a:endParaRPr lang="en-US" sz="2800" i="1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i="1" dirty="0"/>
              <a:t>Intended outcome: Attendees will identify what type of state support they would like to have as leaders of Business Advisory Councils over the coming school year and</a:t>
            </a:r>
          </a:p>
          <a:p>
            <a:pPr marL="0" indent="0">
              <a:buNone/>
            </a:pPr>
            <a:r>
              <a:rPr lang="en-US" sz="2400" i="1" dirty="0"/>
              <a:t>beyond.</a:t>
            </a:r>
          </a:p>
        </p:txBody>
      </p:sp>
    </p:spTree>
    <p:extLst>
      <p:ext uri="{BB962C8B-B14F-4D97-AF65-F5344CB8AC3E}">
        <p14:creationId xmlns:p14="http://schemas.microsoft.com/office/powerpoint/2010/main" val="4287046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6924F-35AB-4924-8D41-831595EA6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Resources: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1C7F6-87C8-4F91-8233-96E658ACF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259414"/>
            <a:ext cx="8229600" cy="4139706"/>
          </a:xfrm>
        </p:spPr>
        <p:txBody>
          <a:bodyPr/>
          <a:lstStyle/>
          <a:p>
            <a:pPr marL="226695" indent="-226695"/>
            <a:r>
              <a:rPr lang="en-US" dirty="0">
                <a:hlinkClick r:id="rId2"/>
              </a:rPr>
              <a:t>Community College Advisory Board</a:t>
            </a:r>
            <a:endParaRPr lang="en-US" dirty="0"/>
          </a:p>
          <a:p>
            <a:pPr marL="226695" indent="-226695"/>
            <a:r>
              <a:rPr lang="en-US" dirty="0">
                <a:hlinkClick r:id="rId3"/>
              </a:rPr>
              <a:t>ODE Stakeholder Engagement Toolkit</a:t>
            </a:r>
          </a:p>
          <a:p>
            <a:pPr marL="226695" indent="-226695"/>
            <a:r>
              <a:rPr lang="en-US" dirty="0">
                <a:hlinkClick r:id="rId4"/>
              </a:rPr>
              <a:t>Career-tech Industry Advisory Committee</a:t>
            </a:r>
            <a:endParaRPr lang="en-US" dirty="0"/>
          </a:p>
          <a:p>
            <a:pPr marL="226695" indent="-226695"/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406176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title" idx="4294967295"/>
          </p:nvPr>
        </p:nvSpPr>
        <p:spPr>
          <a:xfrm>
            <a:off x="278013" y="1184275"/>
            <a:ext cx="8865987" cy="993775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Get connected: </a:t>
            </a:r>
            <a:br>
              <a:rPr lang="en-US" b="1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3200" b="1" dirty="0">
                <a:latin typeface="Arial"/>
                <a:ea typeface="Arial"/>
                <a:cs typeface="Arial"/>
                <a:sym typeface="Arial"/>
              </a:rPr>
              <a:t>#</a:t>
            </a:r>
            <a:r>
              <a:rPr lang="en-US" sz="3200" b="1" dirty="0" err="1">
                <a:latin typeface="Arial"/>
                <a:ea typeface="Arial"/>
                <a:cs typeface="Arial"/>
                <a:sym typeface="Arial"/>
              </a:rPr>
              <a:t>OHSuccessBound</a:t>
            </a:r>
            <a:r>
              <a:rPr lang="en-US" sz="3200" b="1" dirty="0">
                <a:latin typeface="Arial"/>
                <a:ea typeface="Arial"/>
                <a:cs typeface="Arial"/>
                <a:sym typeface="Arial"/>
              </a:rPr>
              <a:t> #</a:t>
            </a:r>
            <a:r>
              <a:rPr lang="en-US" sz="3200" b="1" dirty="0" err="1">
                <a:latin typeface="Arial"/>
                <a:ea typeface="Arial"/>
                <a:cs typeface="Arial"/>
                <a:sym typeface="Arial"/>
              </a:rPr>
              <a:t>CareerTechOhio</a:t>
            </a:r>
            <a:r>
              <a:rPr lang="en-US" sz="3200" b="1" dirty="0">
                <a:latin typeface="Arial"/>
                <a:ea typeface="Arial"/>
                <a:cs typeface="Arial"/>
                <a:sym typeface="Arial"/>
              </a:rPr>
              <a:t> #</a:t>
            </a:r>
            <a:r>
              <a:rPr lang="en-US" sz="3200" b="1" dirty="0" err="1">
                <a:latin typeface="Arial"/>
                <a:ea typeface="Arial"/>
                <a:cs typeface="Arial"/>
                <a:sym typeface="Arial"/>
              </a:rPr>
              <a:t>EachChildOurFuture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p17"/>
          <p:cNvPicPr preferRelativeResize="0"/>
          <p:nvPr/>
        </p:nvPicPr>
        <p:blipFill rotWithShape="1">
          <a:blip r:embed="rId3">
            <a:alphaModFix/>
          </a:blip>
          <a:srcRect t="5389" b="9233"/>
          <a:stretch/>
        </p:blipFill>
        <p:spPr>
          <a:xfrm>
            <a:off x="540876" y="2571673"/>
            <a:ext cx="1958902" cy="3363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7" name="Google Shape;117;p17"/>
          <p:cNvPicPr preferRelativeResize="0"/>
          <p:nvPr/>
        </p:nvPicPr>
        <p:blipFill rotWithShape="1">
          <a:blip r:embed="rId4">
            <a:alphaModFix/>
          </a:blip>
          <a:srcRect t="5389" b="9342"/>
          <a:stretch/>
        </p:blipFill>
        <p:spPr>
          <a:xfrm>
            <a:off x="2559304" y="2575661"/>
            <a:ext cx="1958902" cy="3359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8" name="Google Shape;118;p17"/>
          <p:cNvPicPr preferRelativeResize="0"/>
          <p:nvPr/>
        </p:nvPicPr>
        <p:blipFill rotWithShape="1">
          <a:blip r:embed="rId5">
            <a:alphaModFix/>
          </a:blip>
          <a:srcRect t="5389" b="9342"/>
          <a:stretch/>
        </p:blipFill>
        <p:spPr>
          <a:xfrm>
            <a:off x="4577732" y="2571672"/>
            <a:ext cx="1958902" cy="3359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9" name="Google Shape;119;p17"/>
          <p:cNvPicPr preferRelativeResize="0"/>
          <p:nvPr/>
        </p:nvPicPr>
        <p:blipFill rotWithShape="1">
          <a:blip r:embed="rId6">
            <a:alphaModFix/>
          </a:blip>
          <a:srcRect t="5389" b="9342"/>
          <a:stretch/>
        </p:blipFill>
        <p:spPr>
          <a:xfrm>
            <a:off x="6596160" y="2571672"/>
            <a:ext cx="1958902" cy="3359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522AA-C25C-410D-AF20-816A27DA12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66" t="28060" r="21132" b="22287"/>
          <a:stretch/>
        </p:blipFill>
        <p:spPr>
          <a:xfrm>
            <a:off x="7055690" y="571514"/>
            <a:ext cx="1039841" cy="88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964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FDF58E-1098-4F42-984A-27AEA5EA2012}"/>
              </a:ext>
            </a:extLst>
          </p:cNvPr>
          <p:cNvSpPr txBox="1">
            <a:spLocks/>
          </p:cNvSpPr>
          <p:nvPr/>
        </p:nvSpPr>
        <p:spPr>
          <a:xfrm>
            <a:off x="342242" y="1579513"/>
            <a:ext cx="8459516" cy="57497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3FF4AD-F7D6-CD4D-AB17-A3DDC0033BE8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-webkit-standard"/>
              </a:rPr>
              <a:t> 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1D723FD-44A0-584D-8938-8B062A8D7ADE}"/>
              </a:ext>
            </a:extLst>
          </p:cNvPr>
          <p:cNvSpPr txBox="1">
            <a:spLocks/>
          </p:cNvSpPr>
          <p:nvPr/>
        </p:nvSpPr>
        <p:spPr>
          <a:xfrm>
            <a:off x="461025" y="2669360"/>
            <a:ext cx="8459516" cy="57497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9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30C43D9-CA68-4E46-99C7-AB3589B2A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7" r="13028" b="20253"/>
          <a:stretch/>
        </p:blipFill>
        <p:spPr>
          <a:xfrm>
            <a:off x="0" y="885217"/>
            <a:ext cx="8258782" cy="4616265"/>
          </a:xfrm>
        </p:spPr>
      </p:pic>
    </p:spTree>
    <p:extLst>
      <p:ext uri="{BB962C8B-B14F-4D97-AF65-F5344CB8AC3E}">
        <p14:creationId xmlns:p14="http://schemas.microsoft.com/office/powerpoint/2010/main" val="231918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6914BDDA-DFDD-491B-A0B2-4B7EC586B8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0" r="13066" b="26667"/>
          <a:stretch/>
        </p:blipFill>
        <p:spPr>
          <a:xfrm>
            <a:off x="507" y="933854"/>
            <a:ext cx="8248548" cy="439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6924F-35AB-4924-8D41-831595EA6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1C7F6-87C8-4F91-8233-96E658ACF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44927"/>
            <a:ext cx="8229600" cy="4139706"/>
          </a:xfrm>
        </p:spPr>
        <p:txBody>
          <a:bodyPr/>
          <a:lstStyle/>
          <a:p>
            <a:r>
              <a:rPr lang="en-US" dirty="0"/>
              <a:t>Tell us your name, which organization you are with and where you are from!</a:t>
            </a:r>
          </a:p>
          <a:p>
            <a:endParaRPr lang="en-US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i="1" dirty="0"/>
              <a:t>Intended outcome: To foster collaboration among councils and organizations.</a:t>
            </a:r>
          </a:p>
        </p:txBody>
      </p:sp>
    </p:spTree>
    <p:extLst>
      <p:ext uri="{BB962C8B-B14F-4D97-AF65-F5344CB8AC3E}">
        <p14:creationId xmlns:p14="http://schemas.microsoft.com/office/powerpoint/2010/main" val="3593099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6924F-35AB-4924-8D41-831595EA6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Advisory Councils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1C7F6-87C8-4F91-8233-96E658ACF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73905"/>
            <a:ext cx="8229600" cy="4139706"/>
          </a:xfrm>
        </p:spPr>
        <p:txBody>
          <a:bodyPr/>
          <a:lstStyle/>
          <a:p>
            <a:r>
              <a:rPr lang="en-US" sz="2800" dirty="0">
                <a:solidFill>
                  <a:prstClr val="black"/>
                </a:solidFill>
              </a:rPr>
              <a:t>Ohio Department of Education staff will identify where to find information related to Business Advisory Councils and highlight key areas of expected work.</a:t>
            </a: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2400" i="1" dirty="0"/>
              <a:t>Intended outcome: This will allow leaders to ask clarifying questions about policy. We will also reemphasize the importance of this work.</a:t>
            </a:r>
          </a:p>
        </p:txBody>
      </p:sp>
    </p:spTree>
    <p:extLst>
      <p:ext uri="{BB962C8B-B14F-4D97-AF65-F5344CB8AC3E}">
        <p14:creationId xmlns:p14="http://schemas.microsoft.com/office/powerpoint/2010/main" val="769623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Background and Requirements</a:t>
            </a: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grayscl/>
          </a:blip>
          <a:stretch/>
        </p:blipFill>
        <p:spPr>
          <a:xfrm>
            <a:off x="1466850" y="1638300"/>
            <a:ext cx="6210300" cy="4140200"/>
          </a:xfrm>
        </p:spPr>
      </p:pic>
      <p:sp>
        <p:nvSpPr>
          <p:cNvPr id="13" name="Rounded Rectangle 12"/>
          <p:cNvSpPr/>
          <p:nvPr/>
        </p:nvSpPr>
        <p:spPr>
          <a:xfrm>
            <a:off x="5794813" y="3180431"/>
            <a:ext cx="2039664" cy="2134691"/>
          </a:xfrm>
          <a:prstGeom prst="roundRect">
            <a:avLst/>
          </a:prstGeom>
          <a:solidFill>
            <a:srgbClr val="73A4CC">
              <a:alpha val="5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88106" algn="ctr" defTabSz="342900">
              <a:spcBef>
                <a:spcPct val="20000"/>
              </a:spcBef>
              <a:defRPr/>
            </a:pPr>
            <a:r>
              <a:rPr lang="en-US" sz="2100" b="1" dirty="0">
                <a:solidFill>
                  <a:prstClr val="white"/>
                </a:solidFill>
                <a:latin typeface="Arial"/>
                <a:cs typeface="Arial"/>
              </a:rPr>
              <a:t>A district may leverage an ESC’s council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88626" y="3180431"/>
            <a:ext cx="2039664" cy="2134691"/>
          </a:xfrm>
          <a:prstGeom prst="roundRect">
            <a:avLst/>
          </a:prstGeom>
          <a:solidFill>
            <a:srgbClr val="73A4CC">
              <a:alpha val="5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88106" algn="ctr" defTabSz="342900">
              <a:spcBef>
                <a:spcPct val="20000"/>
              </a:spcBef>
              <a:defRPr/>
            </a:pPr>
            <a:r>
              <a:rPr lang="en-US" sz="2100" b="1" dirty="0">
                <a:solidFill>
                  <a:prstClr val="white"/>
                </a:solidFill>
                <a:latin typeface="Arial"/>
                <a:cs typeface="Arial"/>
              </a:rPr>
              <a:t>Law requires all districts to have a council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342040" y="3180430"/>
            <a:ext cx="2039664" cy="2134691"/>
          </a:xfrm>
          <a:prstGeom prst="roundRect">
            <a:avLst/>
          </a:prstGeom>
          <a:solidFill>
            <a:srgbClr val="73A4CC">
              <a:alpha val="5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88106" algn="ctr" defTabSz="342900">
              <a:spcBef>
                <a:spcPct val="20000"/>
              </a:spcBef>
              <a:defRPr/>
            </a:pPr>
            <a:r>
              <a:rPr lang="en-US" sz="2100" b="1" dirty="0">
                <a:solidFill>
                  <a:prstClr val="white"/>
                </a:solidFill>
                <a:latin typeface="Arial"/>
                <a:cs typeface="Arial"/>
              </a:rPr>
              <a:t>Councils originally established in Ohio law</a:t>
            </a:r>
          </a:p>
        </p:txBody>
      </p:sp>
    </p:spTree>
    <p:extLst>
      <p:ext uri="{BB962C8B-B14F-4D97-AF65-F5344CB8AC3E}">
        <p14:creationId xmlns:p14="http://schemas.microsoft.com/office/powerpoint/2010/main" val="137316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Responsibilities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394884" y="1945737"/>
            <a:ext cx="6354233" cy="829868"/>
          </a:xfrm>
          <a:prstGeom prst="roundRect">
            <a:avLst>
              <a:gd name="adj" fmla="val 50000"/>
            </a:avLst>
          </a:prstGeom>
          <a:gradFill>
            <a:gsLst>
              <a:gs pos="71000">
                <a:srgbClr val="6DA1E6"/>
              </a:gs>
              <a:gs pos="40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 w="177800"/>
            <a:bevelB w="2095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defRPr/>
            </a:pP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Employment skills and curriculum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394884" y="3024396"/>
            <a:ext cx="6354233" cy="829868"/>
          </a:xfrm>
          <a:prstGeom prst="roundRect">
            <a:avLst>
              <a:gd name="adj" fmla="val 50000"/>
            </a:avLst>
          </a:prstGeom>
          <a:gradFill>
            <a:gsLst>
              <a:gs pos="71000">
                <a:srgbClr val="6DA1E6"/>
              </a:gs>
              <a:gs pos="40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 w="177800"/>
            <a:bevelB w="2095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defRPr/>
            </a:pP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economy, job market, employment and future jobs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394884" y="4103055"/>
            <a:ext cx="6354233" cy="829868"/>
          </a:xfrm>
          <a:prstGeom prst="roundRect">
            <a:avLst>
              <a:gd name="adj" fmla="val 50000"/>
            </a:avLst>
          </a:prstGeom>
          <a:gradFill>
            <a:gsLst>
              <a:gs pos="71000">
                <a:srgbClr val="6DA1E6"/>
              </a:gs>
              <a:gs pos="40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 w="177800"/>
            <a:bevelB w="2095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defRPr/>
            </a:pP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Relationships among businesses, labor organizations and education</a:t>
            </a:r>
          </a:p>
        </p:txBody>
      </p:sp>
    </p:spTree>
    <p:extLst>
      <p:ext uri="{BB962C8B-B14F-4D97-AF65-F5344CB8AC3E}">
        <p14:creationId xmlns:p14="http://schemas.microsoft.com/office/powerpoint/2010/main" val="26358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Timeline</a:t>
            </a:r>
          </a:p>
        </p:txBody>
      </p:sp>
      <p:sp>
        <p:nvSpPr>
          <p:cNvPr id="4" name="Up Arrow 3"/>
          <p:cNvSpPr/>
          <p:nvPr/>
        </p:nvSpPr>
        <p:spPr>
          <a:xfrm rot="5400000">
            <a:off x="3773629" y="74934"/>
            <a:ext cx="1830734" cy="6509710"/>
          </a:xfrm>
          <a:prstGeom prst="upArrow">
            <a:avLst/>
          </a:prstGeom>
          <a:scene3d>
            <a:camera prst="orthographicFront"/>
            <a:lightRig rig="flood" dir="t"/>
          </a:scene3d>
          <a:sp3d prstMaterial="metal">
            <a:bevelT w="114300" h="13335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27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37815" y="2146135"/>
            <a:ext cx="2442795" cy="6001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500" b="1" dirty="0">
                <a:solidFill>
                  <a:prstClr val="black"/>
                </a:solidFill>
              </a:rPr>
              <a:t>Date: 6/30/18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500" dirty="0">
                <a:solidFill>
                  <a:prstClr val="black"/>
                </a:solidFill>
              </a:rPr>
              <a:t>Districts establish Business Advisory Councils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2437815" y="3140728"/>
            <a:ext cx="382337" cy="346181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3500954" y="3142486"/>
            <a:ext cx="382337" cy="346181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>
            <a:off x="4730995" y="3133348"/>
            <a:ext cx="382337" cy="346181"/>
          </a:xfrm>
          <a:prstGeom prst="flowChartConnector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780765" y="3884878"/>
            <a:ext cx="1748765" cy="4686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500" b="1" dirty="0">
                <a:solidFill>
                  <a:prstClr val="black"/>
                </a:solidFill>
              </a:rPr>
              <a:t>Date: 12/31/17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500" dirty="0">
                <a:solidFill>
                  <a:prstClr val="black"/>
                </a:solidFill>
              </a:rPr>
              <a:t>Publish operating standards to districts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306581" y="3888396"/>
            <a:ext cx="1343025" cy="9464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500" b="1" dirty="0">
                <a:solidFill>
                  <a:prstClr val="black"/>
                </a:solidFill>
              </a:rPr>
              <a:t>Date: 9/30/18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500" dirty="0">
                <a:solidFill>
                  <a:prstClr val="black"/>
                </a:solidFill>
              </a:rPr>
              <a:t>Develop and submit council plan to the Department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6056989" y="3155326"/>
            <a:ext cx="382337" cy="346181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772151" y="2156171"/>
            <a:ext cx="1142101" cy="5901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500" b="1" dirty="0">
                <a:solidFill>
                  <a:prstClr val="black"/>
                </a:solidFill>
              </a:rPr>
              <a:t>Date: 3/1/19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1500" dirty="0">
                <a:solidFill>
                  <a:prstClr val="black"/>
                </a:solidFill>
              </a:rPr>
              <a:t>Publish joint statement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5F70649-7EAC-444C-915B-1E6B61E99B4E}"/>
              </a:ext>
            </a:extLst>
          </p:cNvPr>
          <p:cNvSpPr txBox="1">
            <a:spLocks/>
          </p:cNvSpPr>
          <p:nvPr/>
        </p:nvSpPr>
        <p:spPr>
          <a:xfrm>
            <a:off x="2437815" y="5243758"/>
            <a:ext cx="5375616" cy="4154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2700" dirty="0"/>
              <a:t>…then revisit annually</a:t>
            </a:r>
          </a:p>
        </p:txBody>
      </p:sp>
    </p:spTree>
    <p:extLst>
      <p:ext uri="{BB962C8B-B14F-4D97-AF65-F5344CB8AC3E}">
        <p14:creationId xmlns:p14="http://schemas.microsoft.com/office/powerpoint/2010/main" val="244646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 animBg="1"/>
      <p:bldP spid="14" grpId="0" animBg="1"/>
      <p:bldP spid="15" grpId="0" animBg="1"/>
      <p:bldP spid="16" grpId="0"/>
      <p:bldP spid="11" grpId="0"/>
      <p:bldP spid="12" grpId="0" animBg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338B202DF9D7408EE4E989603ED3F1" ma:contentTypeVersion="6" ma:contentTypeDescription="Create a new document." ma:contentTypeScope="" ma:versionID="2c4f4f099ce7d0926fc313f4272238f4">
  <xsd:schema xmlns:xsd="http://www.w3.org/2001/XMLSchema" xmlns:xs="http://www.w3.org/2001/XMLSchema" xmlns:p="http://schemas.microsoft.com/office/2006/metadata/properties" xmlns:ns2="e862e6cc-25a7-48db-9a41-d7bf78120c8c" targetNamespace="http://schemas.microsoft.com/office/2006/metadata/properties" ma:root="true" ma:fieldsID="cf62d69f6aa56c38b466a0f97d2a3b87" ns2:_="">
    <xsd:import namespace="e862e6cc-25a7-48db-9a41-d7bf78120c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62e6cc-25a7-48db-9a41-d7bf78120c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FA2E4C-8550-4968-8683-B25FC8BE5B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35582F-4906-4878-90C2-302B711BA59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3955E68-E853-45C1-9D65-AA4200B02A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62e6cc-25a7-48db-9a41-d7bf78120c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878</Words>
  <Application>Microsoft Office PowerPoint</Application>
  <PresentationFormat>On-screen Show (4:3)</PresentationFormat>
  <Paragraphs>113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-webkit-standard</vt:lpstr>
      <vt:lpstr>Office Theme</vt:lpstr>
      <vt:lpstr>PowerPoint Presentation</vt:lpstr>
      <vt:lpstr>PowerPoint Presentation</vt:lpstr>
      <vt:lpstr>PowerPoint Presentation</vt:lpstr>
      <vt:lpstr>PowerPoint Presentation</vt:lpstr>
      <vt:lpstr>Introductions</vt:lpstr>
      <vt:lpstr>Business Advisory Councils Overview</vt:lpstr>
      <vt:lpstr>Background and Requirements</vt:lpstr>
      <vt:lpstr>Responsibilities</vt:lpstr>
      <vt:lpstr>Implementation Timeline</vt:lpstr>
      <vt:lpstr>Business Advisory Council Highlight</vt:lpstr>
      <vt:lpstr>Joint Statement Inventory</vt:lpstr>
      <vt:lpstr>Facilitated Discussion on Activities and Programs</vt:lpstr>
      <vt:lpstr>Plan Overview and Development</vt:lpstr>
      <vt:lpstr>Mission</vt:lpstr>
      <vt:lpstr>Membership</vt:lpstr>
      <vt:lpstr>Other Resources:</vt:lpstr>
      <vt:lpstr>PowerPoint Presentation</vt:lpstr>
      <vt:lpstr>PowerPoint Presentation</vt:lpstr>
      <vt:lpstr>PowerPoint Presentation</vt:lpstr>
      <vt:lpstr>Feedback and Next Steps</vt:lpstr>
      <vt:lpstr>Other Resources:</vt:lpstr>
      <vt:lpstr>Get connected:  #OHSuccessBound #CareerTechOhio #EachChildOurFuture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4</cp:revision>
  <dcterms:created xsi:type="dcterms:W3CDTF">2015-08-07T18:32:05Z</dcterms:created>
  <dcterms:modified xsi:type="dcterms:W3CDTF">2019-09-05T11:48:21Z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0x01010096338B202DF9D7408EE4E989603ED3F1</vt:lpwstr>
  </property>
</Properties>
</file>